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383" r:id="rId2"/>
    <p:sldId id="329" r:id="rId3"/>
    <p:sldId id="384" r:id="rId4"/>
    <p:sldId id="395" r:id="rId5"/>
    <p:sldId id="387" r:id="rId6"/>
    <p:sldId id="388" r:id="rId7"/>
    <p:sldId id="390" r:id="rId8"/>
    <p:sldId id="392" r:id="rId9"/>
    <p:sldId id="391" r:id="rId10"/>
    <p:sldId id="396" r:id="rId11"/>
    <p:sldId id="399" r:id="rId12"/>
    <p:sldId id="401" r:id="rId13"/>
    <p:sldId id="405" r:id="rId14"/>
    <p:sldId id="406" r:id="rId15"/>
    <p:sldId id="407" r:id="rId16"/>
    <p:sldId id="409" r:id="rId17"/>
    <p:sldId id="411" r:id="rId18"/>
    <p:sldId id="412" r:id="rId19"/>
    <p:sldId id="414" r:id="rId20"/>
    <p:sldId id="378" r:id="rId21"/>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3"/>
            <p14:sldId id="329"/>
            <p14:sldId id="384"/>
            <p14:sldId id="395"/>
            <p14:sldId id="387"/>
            <p14:sldId id="388"/>
            <p14:sldId id="390"/>
            <p14:sldId id="392"/>
            <p14:sldId id="391"/>
            <p14:sldId id="396"/>
            <p14:sldId id="399"/>
            <p14:sldId id="401"/>
            <p14:sldId id="405"/>
            <p14:sldId id="406"/>
            <p14:sldId id="407"/>
            <p14:sldId id="409"/>
            <p14:sldId id="411"/>
            <p14:sldId id="412"/>
            <p14:sldId id="414"/>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1161C"/>
    <a:srgbClr val="E6E6E6"/>
    <a:srgbClr val="DC5924"/>
    <a:srgbClr val="B7472A"/>
    <a:srgbClr val="000000"/>
    <a:srgbClr val="75D1FF"/>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4946" autoAdjust="0"/>
  </p:normalViewPr>
  <p:slideViewPr>
    <p:cSldViewPr snapToGrid="0">
      <p:cViewPr>
        <p:scale>
          <a:sx n="90" d="100"/>
          <a:sy n="90" d="100"/>
        </p:scale>
        <p:origin x="672" y="248"/>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29"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C0D01D-D8BA-A94C-8474-0C67192DA535}" type="doc">
      <dgm:prSet loTypeId="urn:microsoft.com/office/officeart/2008/layout/VerticalCurvedList" loCatId="" qsTypeId="urn:microsoft.com/office/officeart/2005/8/quickstyle/simple2" qsCatId="simple" csTypeId="urn:microsoft.com/office/officeart/2005/8/colors/accent6_2" csCatId="accent6" phldr="1"/>
      <dgm:spPr/>
      <dgm:t>
        <a:bodyPr/>
        <a:lstStyle/>
        <a:p>
          <a:endParaRPr lang="en-US"/>
        </a:p>
      </dgm:t>
    </dgm:pt>
    <dgm:pt modelId="{EDDAA794-860F-8449-ACF3-25430C2EAD6C}">
      <dgm:prSet phldrT="[Text]"/>
      <dgm:spPr/>
      <dgm:t>
        <a:bodyPr/>
        <a:lstStyle/>
        <a:p>
          <a:r>
            <a:rPr lang="en-US" dirty="0" smtClean="0"/>
            <a:t>Exploratory Analysis</a:t>
          </a:r>
          <a:endParaRPr lang="en-US" dirty="0"/>
        </a:p>
      </dgm:t>
    </dgm:pt>
    <dgm:pt modelId="{1EB9CFCD-1941-664B-8B6D-9B5D2EDAB107}" type="parTrans" cxnId="{01EC2C21-F933-9C48-A6B9-77F9AC2B696C}">
      <dgm:prSet/>
      <dgm:spPr/>
      <dgm:t>
        <a:bodyPr/>
        <a:lstStyle/>
        <a:p>
          <a:endParaRPr lang="en-US"/>
        </a:p>
      </dgm:t>
    </dgm:pt>
    <dgm:pt modelId="{9BD806C7-0825-CA48-8D85-54C9559630A0}" type="sibTrans" cxnId="{01EC2C21-F933-9C48-A6B9-77F9AC2B696C}">
      <dgm:prSet/>
      <dgm:spPr/>
      <dgm:t>
        <a:bodyPr/>
        <a:lstStyle/>
        <a:p>
          <a:endParaRPr lang="en-US"/>
        </a:p>
      </dgm:t>
    </dgm:pt>
    <dgm:pt modelId="{BB378914-1136-2B4A-9BF1-DA8C42561C1A}">
      <dgm:prSet phldrT="[Text]"/>
      <dgm:spPr/>
      <dgm:t>
        <a:bodyPr/>
        <a:lstStyle/>
        <a:p>
          <a:r>
            <a:rPr lang="en-US" dirty="0" smtClean="0"/>
            <a:t>Data Cleaning</a:t>
          </a:r>
          <a:endParaRPr lang="en-US" dirty="0"/>
        </a:p>
      </dgm:t>
    </dgm:pt>
    <dgm:pt modelId="{B4FC653A-6FC7-8A43-9BCD-AEB0041FCDDF}" type="parTrans" cxnId="{0C86686A-D1B1-884C-81CC-AF5E0D26BF2D}">
      <dgm:prSet/>
      <dgm:spPr/>
      <dgm:t>
        <a:bodyPr/>
        <a:lstStyle/>
        <a:p>
          <a:endParaRPr lang="en-US"/>
        </a:p>
      </dgm:t>
    </dgm:pt>
    <dgm:pt modelId="{9D7EDC85-DA2E-9741-9CD8-903D717CDDD0}" type="sibTrans" cxnId="{0C86686A-D1B1-884C-81CC-AF5E0D26BF2D}">
      <dgm:prSet/>
      <dgm:spPr/>
      <dgm:t>
        <a:bodyPr/>
        <a:lstStyle/>
        <a:p>
          <a:endParaRPr lang="en-US"/>
        </a:p>
      </dgm:t>
    </dgm:pt>
    <dgm:pt modelId="{E8D57F0C-DFCC-644F-B437-9CE0F475D19D}">
      <dgm:prSet phldrT="[Text]"/>
      <dgm:spPr/>
      <dgm:t>
        <a:bodyPr/>
        <a:lstStyle/>
        <a:p>
          <a:r>
            <a:rPr lang="en-US" dirty="0" smtClean="0"/>
            <a:t>Feature Engineering</a:t>
          </a:r>
        </a:p>
      </dgm:t>
    </dgm:pt>
    <dgm:pt modelId="{DAD56C41-0574-A440-8211-C26909F9B5CB}" type="parTrans" cxnId="{AB151B5E-7F89-8F49-87BA-66CEA8E2FE65}">
      <dgm:prSet/>
      <dgm:spPr/>
      <dgm:t>
        <a:bodyPr/>
        <a:lstStyle/>
        <a:p>
          <a:endParaRPr lang="en-US"/>
        </a:p>
      </dgm:t>
    </dgm:pt>
    <dgm:pt modelId="{AE8E82E7-D0AB-0D4F-BDDB-8D1E5EABBE73}" type="sibTrans" cxnId="{AB151B5E-7F89-8F49-87BA-66CEA8E2FE65}">
      <dgm:prSet/>
      <dgm:spPr/>
      <dgm:t>
        <a:bodyPr/>
        <a:lstStyle/>
        <a:p>
          <a:endParaRPr lang="en-US"/>
        </a:p>
      </dgm:t>
    </dgm:pt>
    <dgm:pt modelId="{AD771EFE-ED17-7041-A570-92717E3596F7}">
      <dgm:prSet/>
      <dgm:spPr/>
      <dgm:t>
        <a:bodyPr/>
        <a:lstStyle/>
        <a:p>
          <a:r>
            <a:rPr lang="en-US" dirty="0" smtClean="0"/>
            <a:t>Algorithm Selection</a:t>
          </a:r>
          <a:endParaRPr lang="en-US" dirty="0"/>
        </a:p>
      </dgm:t>
    </dgm:pt>
    <dgm:pt modelId="{2CBEC738-AC79-6F47-AAA6-7258A552E10A}" type="parTrans" cxnId="{C44DB2BA-CB79-E848-B98F-B63D1952EC41}">
      <dgm:prSet/>
      <dgm:spPr/>
      <dgm:t>
        <a:bodyPr/>
        <a:lstStyle/>
        <a:p>
          <a:endParaRPr lang="en-US"/>
        </a:p>
      </dgm:t>
    </dgm:pt>
    <dgm:pt modelId="{732D917C-7CDC-EA4E-8C5D-86C169BE73A0}" type="sibTrans" cxnId="{C44DB2BA-CB79-E848-B98F-B63D1952EC41}">
      <dgm:prSet/>
      <dgm:spPr/>
      <dgm:t>
        <a:bodyPr/>
        <a:lstStyle/>
        <a:p>
          <a:endParaRPr lang="en-US"/>
        </a:p>
      </dgm:t>
    </dgm:pt>
    <dgm:pt modelId="{292A0C28-32EC-8745-8EE9-1A9BE740DD72}">
      <dgm:prSet/>
      <dgm:spPr/>
      <dgm:t>
        <a:bodyPr/>
        <a:lstStyle/>
        <a:p>
          <a:r>
            <a:rPr lang="en-US" dirty="0" smtClean="0"/>
            <a:t>Model Training</a:t>
          </a:r>
          <a:endParaRPr lang="en-US" dirty="0"/>
        </a:p>
      </dgm:t>
    </dgm:pt>
    <dgm:pt modelId="{FBA0819A-D0BA-AD4E-954C-52B33E351B00}" type="parTrans" cxnId="{6AFBECBE-47F8-3049-A6B4-53E5C4886594}">
      <dgm:prSet/>
      <dgm:spPr/>
      <dgm:t>
        <a:bodyPr/>
        <a:lstStyle/>
        <a:p>
          <a:endParaRPr lang="en-US"/>
        </a:p>
      </dgm:t>
    </dgm:pt>
    <dgm:pt modelId="{CEE23731-6B90-464A-9859-9321CC7FAE05}" type="sibTrans" cxnId="{6AFBECBE-47F8-3049-A6B4-53E5C4886594}">
      <dgm:prSet/>
      <dgm:spPr/>
      <dgm:t>
        <a:bodyPr/>
        <a:lstStyle/>
        <a:p>
          <a:endParaRPr lang="en-US"/>
        </a:p>
      </dgm:t>
    </dgm:pt>
    <dgm:pt modelId="{9A67C945-3BCB-5043-A4AE-7A8E33FE3145}" type="pres">
      <dgm:prSet presAssocID="{6AC0D01D-D8BA-A94C-8474-0C67192DA535}" presName="Name0" presStyleCnt="0">
        <dgm:presLayoutVars>
          <dgm:chMax val="7"/>
          <dgm:chPref val="7"/>
          <dgm:dir/>
        </dgm:presLayoutVars>
      </dgm:prSet>
      <dgm:spPr/>
      <dgm:t>
        <a:bodyPr/>
        <a:lstStyle/>
        <a:p>
          <a:endParaRPr lang="en-US"/>
        </a:p>
      </dgm:t>
    </dgm:pt>
    <dgm:pt modelId="{B8833C33-686D-AB45-8D86-7D31500DD7FA}" type="pres">
      <dgm:prSet presAssocID="{6AC0D01D-D8BA-A94C-8474-0C67192DA535}" presName="Name1" presStyleCnt="0"/>
      <dgm:spPr/>
    </dgm:pt>
    <dgm:pt modelId="{A318F814-FB4B-A544-BD9C-9B2EEAE4DEFE}" type="pres">
      <dgm:prSet presAssocID="{6AC0D01D-D8BA-A94C-8474-0C67192DA535}" presName="cycle" presStyleCnt="0"/>
      <dgm:spPr/>
    </dgm:pt>
    <dgm:pt modelId="{6E2E1EEE-C50B-474E-BB35-C62F8CE52387}" type="pres">
      <dgm:prSet presAssocID="{6AC0D01D-D8BA-A94C-8474-0C67192DA535}" presName="srcNode" presStyleLbl="node1" presStyleIdx="0" presStyleCnt="5"/>
      <dgm:spPr/>
    </dgm:pt>
    <dgm:pt modelId="{343D8D6C-FA94-5942-9EDD-65E6E3864EE2}" type="pres">
      <dgm:prSet presAssocID="{6AC0D01D-D8BA-A94C-8474-0C67192DA535}" presName="conn" presStyleLbl="parChTrans1D2" presStyleIdx="0" presStyleCnt="1"/>
      <dgm:spPr/>
      <dgm:t>
        <a:bodyPr/>
        <a:lstStyle/>
        <a:p>
          <a:endParaRPr lang="en-US"/>
        </a:p>
      </dgm:t>
    </dgm:pt>
    <dgm:pt modelId="{00116247-B105-DF4E-9303-DE3135577287}" type="pres">
      <dgm:prSet presAssocID="{6AC0D01D-D8BA-A94C-8474-0C67192DA535}" presName="extraNode" presStyleLbl="node1" presStyleIdx="0" presStyleCnt="5"/>
      <dgm:spPr/>
    </dgm:pt>
    <dgm:pt modelId="{250BD05C-BF34-5F4B-B8E9-B24C9C716D2B}" type="pres">
      <dgm:prSet presAssocID="{6AC0D01D-D8BA-A94C-8474-0C67192DA535}" presName="dstNode" presStyleLbl="node1" presStyleIdx="0" presStyleCnt="5"/>
      <dgm:spPr/>
    </dgm:pt>
    <dgm:pt modelId="{59E50047-F0F2-1D4D-8C1A-5FA9537D8BB1}" type="pres">
      <dgm:prSet presAssocID="{EDDAA794-860F-8449-ACF3-25430C2EAD6C}" presName="text_1" presStyleLbl="node1" presStyleIdx="0" presStyleCnt="5">
        <dgm:presLayoutVars>
          <dgm:bulletEnabled val="1"/>
        </dgm:presLayoutVars>
      </dgm:prSet>
      <dgm:spPr/>
      <dgm:t>
        <a:bodyPr/>
        <a:lstStyle/>
        <a:p>
          <a:endParaRPr lang="en-US"/>
        </a:p>
      </dgm:t>
    </dgm:pt>
    <dgm:pt modelId="{630050B3-613B-9B48-83EC-20749D2211E9}" type="pres">
      <dgm:prSet presAssocID="{EDDAA794-860F-8449-ACF3-25430C2EAD6C}" presName="accent_1" presStyleCnt="0"/>
      <dgm:spPr/>
    </dgm:pt>
    <dgm:pt modelId="{94D601DA-6F03-EE49-9873-567FEAC0A601}" type="pres">
      <dgm:prSet presAssocID="{EDDAA794-860F-8449-ACF3-25430C2EAD6C}" presName="accentRepeatNode" presStyleLbl="solidFgAcc1" presStyleIdx="0" presStyleCnt="5"/>
      <dgm:spPr>
        <a:solidFill>
          <a:srgbClr val="00B050"/>
        </a:solidFill>
      </dgm:spPr>
    </dgm:pt>
    <dgm:pt modelId="{ADD376EC-8671-0343-A80C-CE1354A31670}" type="pres">
      <dgm:prSet presAssocID="{BB378914-1136-2B4A-9BF1-DA8C42561C1A}" presName="text_2" presStyleLbl="node1" presStyleIdx="1" presStyleCnt="5">
        <dgm:presLayoutVars>
          <dgm:bulletEnabled val="1"/>
        </dgm:presLayoutVars>
      </dgm:prSet>
      <dgm:spPr/>
      <dgm:t>
        <a:bodyPr/>
        <a:lstStyle/>
        <a:p>
          <a:endParaRPr lang="en-US"/>
        </a:p>
      </dgm:t>
    </dgm:pt>
    <dgm:pt modelId="{5AF3CDF7-3AE9-BF48-B192-DEEF30884EE0}" type="pres">
      <dgm:prSet presAssocID="{BB378914-1136-2B4A-9BF1-DA8C42561C1A}" presName="accent_2" presStyleCnt="0"/>
      <dgm:spPr/>
    </dgm:pt>
    <dgm:pt modelId="{D587775B-8F60-9C49-8DFD-42D6597D0550}" type="pres">
      <dgm:prSet presAssocID="{BB378914-1136-2B4A-9BF1-DA8C42561C1A}" presName="accentRepeatNode" presStyleLbl="solidFgAcc1" presStyleIdx="1" presStyleCnt="5"/>
      <dgm:spPr>
        <a:solidFill>
          <a:srgbClr val="00B050"/>
        </a:solidFill>
      </dgm:spPr>
    </dgm:pt>
    <dgm:pt modelId="{ED1C6A42-1FE1-C043-B69C-20B1344872BC}" type="pres">
      <dgm:prSet presAssocID="{E8D57F0C-DFCC-644F-B437-9CE0F475D19D}" presName="text_3" presStyleLbl="node1" presStyleIdx="2" presStyleCnt="5">
        <dgm:presLayoutVars>
          <dgm:bulletEnabled val="1"/>
        </dgm:presLayoutVars>
      </dgm:prSet>
      <dgm:spPr/>
      <dgm:t>
        <a:bodyPr/>
        <a:lstStyle/>
        <a:p>
          <a:endParaRPr lang="en-US"/>
        </a:p>
      </dgm:t>
    </dgm:pt>
    <dgm:pt modelId="{23F97D06-2C85-A748-BF53-E5FD4377AFAF}" type="pres">
      <dgm:prSet presAssocID="{E8D57F0C-DFCC-644F-B437-9CE0F475D19D}" presName="accent_3" presStyleCnt="0"/>
      <dgm:spPr/>
    </dgm:pt>
    <dgm:pt modelId="{2F9BCA36-7BE0-1944-9EC7-C8B982019145}" type="pres">
      <dgm:prSet presAssocID="{E8D57F0C-DFCC-644F-B437-9CE0F475D19D}" presName="accentRepeatNode" presStyleLbl="solidFgAcc1" presStyleIdx="2" presStyleCnt="5"/>
      <dgm:spPr>
        <a:solidFill>
          <a:srgbClr val="00B050"/>
        </a:solidFill>
      </dgm:spPr>
    </dgm:pt>
    <dgm:pt modelId="{44EE623A-00D3-0B45-B4EE-110B04DECF66}" type="pres">
      <dgm:prSet presAssocID="{AD771EFE-ED17-7041-A570-92717E3596F7}" presName="text_4" presStyleLbl="node1" presStyleIdx="3" presStyleCnt="5">
        <dgm:presLayoutVars>
          <dgm:bulletEnabled val="1"/>
        </dgm:presLayoutVars>
      </dgm:prSet>
      <dgm:spPr/>
      <dgm:t>
        <a:bodyPr/>
        <a:lstStyle/>
        <a:p>
          <a:endParaRPr lang="en-US"/>
        </a:p>
      </dgm:t>
    </dgm:pt>
    <dgm:pt modelId="{241093DF-79EC-CC4B-B08F-1DC137F8265F}" type="pres">
      <dgm:prSet presAssocID="{AD771EFE-ED17-7041-A570-92717E3596F7}" presName="accent_4" presStyleCnt="0"/>
      <dgm:spPr/>
    </dgm:pt>
    <dgm:pt modelId="{4923E8C1-D4AB-A944-B600-735CC6030589}" type="pres">
      <dgm:prSet presAssocID="{AD771EFE-ED17-7041-A570-92717E3596F7}" presName="accentRepeatNode" presStyleLbl="solidFgAcc1" presStyleIdx="3" presStyleCnt="5" custLinFactNeighborX="-1174" custLinFactNeighborY="3601"/>
      <dgm:spPr>
        <a:solidFill>
          <a:srgbClr val="00B050"/>
        </a:solidFill>
      </dgm:spPr>
    </dgm:pt>
    <dgm:pt modelId="{5BE74A9F-CD43-A84C-9D4E-8162BBFDFBFD}" type="pres">
      <dgm:prSet presAssocID="{292A0C28-32EC-8745-8EE9-1A9BE740DD72}" presName="text_5" presStyleLbl="node1" presStyleIdx="4" presStyleCnt="5">
        <dgm:presLayoutVars>
          <dgm:bulletEnabled val="1"/>
        </dgm:presLayoutVars>
      </dgm:prSet>
      <dgm:spPr/>
      <dgm:t>
        <a:bodyPr/>
        <a:lstStyle/>
        <a:p>
          <a:endParaRPr lang="en-US"/>
        </a:p>
      </dgm:t>
    </dgm:pt>
    <dgm:pt modelId="{21BD7728-6FEE-2A40-BB11-07147121B162}" type="pres">
      <dgm:prSet presAssocID="{292A0C28-32EC-8745-8EE9-1A9BE740DD72}" presName="accent_5" presStyleCnt="0"/>
      <dgm:spPr/>
    </dgm:pt>
    <dgm:pt modelId="{F13D7BF3-60DF-3646-BB51-E85EBB7C4D0E}" type="pres">
      <dgm:prSet presAssocID="{292A0C28-32EC-8745-8EE9-1A9BE740DD72}" presName="accentRepeatNode" presStyleLbl="solidFgAcc1" presStyleIdx="4" presStyleCnt="5"/>
      <dgm:spPr>
        <a:solidFill>
          <a:srgbClr val="00B050"/>
        </a:solidFill>
      </dgm:spPr>
    </dgm:pt>
  </dgm:ptLst>
  <dgm:cxnLst>
    <dgm:cxn modelId="{9D5009E1-4666-1C48-BB6D-17A2196EE65D}" type="presOf" srcId="{6AC0D01D-D8BA-A94C-8474-0C67192DA535}" destId="{9A67C945-3BCB-5043-A4AE-7A8E33FE3145}" srcOrd="0" destOrd="0" presId="urn:microsoft.com/office/officeart/2008/layout/VerticalCurvedList"/>
    <dgm:cxn modelId="{6AFBECBE-47F8-3049-A6B4-53E5C4886594}" srcId="{6AC0D01D-D8BA-A94C-8474-0C67192DA535}" destId="{292A0C28-32EC-8745-8EE9-1A9BE740DD72}" srcOrd="4" destOrd="0" parTransId="{FBA0819A-D0BA-AD4E-954C-52B33E351B00}" sibTransId="{CEE23731-6B90-464A-9859-9321CC7FAE05}"/>
    <dgm:cxn modelId="{AB151B5E-7F89-8F49-87BA-66CEA8E2FE65}" srcId="{6AC0D01D-D8BA-A94C-8474-0C67192DA535}" destId="{E8D57F0C-DFCC-644F-B437-9CE0F475D19D}" srcOrd="2" destOrd="0" parTransId="{DAD56C41-0574-A440-8211-C26909F9B5CB}" sibTransId="{AE8E82E7-D0AB-0D4F-BDDB-8D1E5EABBE73}"/>
    <dgm:cxn modelId="{BED9DBC9-8A45-BB40-A254-3FD779B440B3}" type="presOf" srcId="{9BD806C7-0825-CA48-8D85-54C9559630A0}" destId="{343D8D6C-FA94-5942-9EDD-65E6E3864EE2}" srcOrd="0" destOrd="0" presId="urn:microsoft.com/office/officeart/2008/layout/VerticalCurvedList"/>
    <dgm:cxn modelId="{51323ECD-ECD1-A84E-A025-B57AF160B262}" type="presOf" srcId="{292A0C28-32EC-8745-8EE9-1A9BE740DD72}" destId="{5BE74A9F-CD43-A84C-9D4E-8162BBFDFBFD}" srcOrd="0" destOrd="0" presId="urn:microsoft.com/office/officeart/2008/layout/VerticalCurvedList"/>
    <dgm:cxn modelId="{01EC2C21-F933-9C48-A6B9-77F9AC2B696C}" srcId="{6AC0D01D-D8BA-A94C-8474-0C67192DA535}" destId="{EDDAA794-860F-8449-ACF3-25430C2EAD6C}" srcOrd="0" destOrd="0" parTransId="{1EB9CFCD-1941-664B-8B6D-9B5D2EDAB107}" sibTransId="{9BD806C7-0825-CA48-8D85-54C9559630A0}"/>
    <dgm:cxn modelId="{444989CC-F795-FE4C-BF5D-3832E224697B}" type="presOf" srcId="{AD771EFE-ED17-7041-A570-92717E3596F7}" destId="{44EE623A-00D3-0B45-B4EE-110B04DECF66}" srcOrd="0" destOrd="0" presId="urn:microsoft.com/office/officeart/2008/layout/VerticalCurvedList"/>
    <dgm:cxn modelId="{789AE005-BE1C-634C-931C-AB02FFD61B9D}" type="presOf" srcId="{BB378914-1136-2B4A-9BF1-DA8C42561C1A}" destId="{ADD376EC-8671-0343-A80C-CE1354A31670}" srcOrd="0" destOrd="0" presId="urn:microsoft.com/office/officeart/2008/layout/VerticalCurvedList"/>
    <dgm:cxn modelId="{C44DB2BA-CB79-E848-B98F-B63D1952EC41}" srcId="{6AC0D01D-D8BA-A94C-8474-0C67192DA535}" destId="{AD771EFE-ED17-7041-A570-92717E3596F7}" srcOrd="3" destOrd="0" parTransId="{2CBEC738-AC79-6F47-AAA6-7258A552E10A}" sibTransId="{732D917C-7CDC-EA4E-8C5D-86C169BE73A0}"/>
    <dgm:cxn modelId="{0C86686A-D1B1-884C-81CC-AF5E0D26BF2D}" srcId="{6AC0D01D-D8BA-A94C-8474-0C67192DA535}" destId="{BB378914-1136-2B4A-9BF1-DA8C42561C1A}" srcOrd="1" destOrd="0" parTransId="{B4FC653A-6FC7-8A43-9BCD-AEB0041FCDDF}" sibTransId="{9D7EDC85-DA2E-9741-9CD8-903D717CDDD0}"/>
    <dgm:cxn modelId="{912682E9-04F5-F94A-B6F2-C9F94E299106}" type="presOf" srcId="{E8D57F0C-DFCC-644F-B437-9CE0F475D19D}" destId="{ED1C6A42-1FE1-C043-B69C-20B1344872BC}" srcOrd="0" destOrd="0" presId="urn:microsoft.com/office/officeart/2008/layout/VerticalCurvedList"/>
    <dgm:cxn modelId="{FBEE3F3F-0386-7047-AD44-666BADDD9BFD}" type="presOf" srcId="{EDDAA794-860F-8449-ACF3-25430C2EAD6C}" destId="{59E50047-F0F2-1D4D-8C1A-5FA9537D8BB1}" srcOrd="0" destOrd="0" presId="urn:microsoft.com/office/officeart/2008/layout/VerticalCurvedList"/>
    <dgm:cxn modelId="{4A1DB5F3-8471-3C4E-A9EA-D58C8842855C}" type="presParOf" srcId="{9A67C945-3BCB-5043-A4AE-7A8E33FE3145}" destId="{B8833C33-686D-AB45-8D86-7D31500DD7FA}" srcOrd="0" destOrd="0" presId="urn:microsoft.com/office/officeart/2008/layout/VerticalCurvedList"/>
    <dgm:cxn modelId="{FAB4BCF6-D935-874C-B259-683BA0C6A3CA}" type="presParOf" srcId="{B8833C33-686D-AB45-8D86-7D31500DD7FA}" destId="{A318F814-FB4B-A544-BD9C-9B2EEAE4DEFE}" srcOrd="0" destOrd="0" presId="urn:microsoft.com/office/officeart/2008/layout/VerticalCurvedList"/>
    <dgm:cxn modelId="{7E589F14-4F1F-494B-BDB1-9F717C90F58A}" type="presParOf" srcId="{A318F814-FB4B-A544-BD9C-9B2EEAE4DEFE}" destId="{6E2E1EEE-C50B-474E-BB35-C62F8CE52387}" srcOrd="0" destOrd="0" presId="urn:microsoft.com/office/officeart/2008/layout/VerticalCurvedList"/>
    <dgm:cxn modelId="{D50AF27A-6259-4C46-9654-8AFE76B85554}" type="presParOf" srcId="{A318F814-FB4B-A544-BD9C-9B2EEAE4DEFE}" destId="{343D8D6C-FA94-5942-9EDD-65E6E3864EE2}" srcOrd="1" destOrd="0" presId="urn:microsoft.com/office/officeart/2008/layout/VerticalCurvedList"/>
    <dgm:cxn modelId="{2F694298-5FA3-7D4D-9E09-7DFA0D9F203B}" type="presParOf" srcId="{A318F814-FB4B-A544-BD9C-9B2EEAE4DEFE}" destId="{00116247-B105-DF4E-9303-DE3135577287}" srcOrd="2" destOrd="0" presId="urn:microsoft.com/office/officeart/2008/layout/VerticalCurvedList"/>
    <dgm:cxn modelId="{F06414BA-2EE8-6847-A891-FF14581F88E6}" type="presParOf" srcId="{A318F814-FB4B-A544-BD9C-9B2EEAE4DEFE}" destId="{250BD05C-BF34-5F4B-B8E9-B24C9C716D2B}" srcOrd="3" destOrd="0" presId="urn:microsoft.com/office/officeart/2008/layout/VerticalCurvedList"/>
    <dgm:cxn modelId="{27F1D915-0724-924A-8E45-98DEBD9C238A}" type="presParOf" srcId="{B8833C33-686D-AB45-8D86-7D31500DD7FA}" destId="{59E50047-F0F2-1D4D-8C1A-5FA9537D8BB1}" srcOrd="1" destOrd="0" presId="urn:microsoft.com/office/officeart/2008/layout/VerticalCurvedList"/>
    <dgm:cxn modelId="{04D5A633-EF1A-B64B-9D58-833A27EB7746}" type="presParOf" srcId="{B8833C33-686D-AB45-8D86-7D31500DD7FA}" destId="{630050B3-613B-9B48-83EC-20749D2211E9}" srcOrd="2" destOrd="0" presId="urn:microsoft.com/office/officeart/2008/layout/VerticalCurvedList"/>
    <dgm:cxn modelId="{30D86D59-2AED-514C-B21B-2CCE7706C5F9}" type="presParOf" srcId="{630050B3-613B-9B48-83EC-20749D2211E9}" destId="{94D601DA-6F03-EE49-9873-567FEAC0A601}" srcOrd="0" destOrd="0" presId="urn:microsoft.com/office/officeart/2008/layout/VerticalCurvedList"/>
    <dgm:cxn modelId="{348FF1A2-91C4-C84D-ADCB-94859522584B}" type="presParOf" srcId="{B8833C33-686D-AB45-8D86-7D31500DD7FA}" destId="{ADD376EC-8671-0343-A80C-CE1354A31670}" srcOrd="3" destOrd="0" presId="urn:microsoft.com/office/officeart/2008/layout/VerticalCurvedList"/>
    <dgm:cxn modelId="{1A634C4C-A00C-4949-8AF9-078B72749D99}" type="presParOf" srcId="{B8833C33-686D-AB45-8D86-7D31500DD7FA}" destId="{5AF3CDF7-3AE9-BF48-B192-DEEF30884EE0}" srcOrd="4" destOrd="0" presId="urn:microsoft.com/office/officeart/2008/layout/VerticalCurvedList"/>
    <dgm:cxn modelId="{213BCCC6-4615-0940-87AD-8B00D2DD2F82}" type="presParOf" srcId="{5AF3CDF7-3AE9-BF48-B192-DEEF30884EE0}" destId="{D587775B-8F60-9C49-8DFD-42D6597D0550}" srcOrd="0" destOrd="0" presId="urn:microsoft.com/office/officeart/2008/layout/VerticalCurvedList"/>
    <dgm:cxn modelId="{9D7ECFF7-F6E7-9A46-BF8A-9C0C82463520}" type="presParOf" srcId="{B8833C33-686D-AB45-8D86-7D31500DD7FA}" destId="{ED1C6A42-1FE1-C043-B69C-20B1344872BC}" srcOrd="5" destOrd="0" presId="urn:microsoft.com/office/officeart/2008/layout/VerticalCurvedList"/>
    <dgm:cxn modelId="{A5C22D00-0A35-9B45-8C00-157BDA37DF3C}" type="presParOf" srcId="{B8833C33-686D-AB45-8D86-7D31500DD7FA}" destId="{23F97D06-2C85-A748-BF53-E5FD4377AFAF}" srcOrd="6" destOrd="0" presId="urn:microsoft.com/office/officeart/2008/layout/VerticalCurvedList"/>
    <dgm:cxn modelId="{6E1DC3E6-5C49-1244-8B7A-400102D1C7B7}" type="presParOf" srcId="{23F97D06-2C85-A748-BF53-E5FD4377AFAF}" destId="{2F9BCA36-7BE0-1944-9EC7-C8B982019145}" srcOrd="0" destOrd="0" presId="urn:microsoft.com/office/officeart/2008/layout/VerticalCurvedList"/>
    <dgm:cxn modelId="{79D202CB-5B74-9A4D-936C-EE9C4AFFCF80}" type="presParOf" srcId="{B8833C33-686D-AB45-8D86-7D31500DD7FA}" destId="{44EE623A-00D3-0B45-B4EE-110B04DECF66}" srcOrd="7" destOrd="0" presId="urn:microsoft.com/office/officeart/2008/layout/VerticalCurvedList"/>
    <dgm:cxn modelId="{929CD18B-9AA3-D945-A819-DE41710AC01E}" type="presParOf" srcId="{B8833C33-686D-AB45-8D86-7D31500DD7FA}" destId="{241093DF-79EC-CC4B-B08F-1DC137F8265F}" srcOrd="8" destOrd="0" presId="urn:microsoft.com/office/officeart/2008/layout/VerticalCurvedList"/>
    <dgm:cxn modelId="{8301AA4F-4C58-2844-908A-32F339F7386A}" type="presParOf" srcId="{241093DF-79EC-CC4B-B08F-1DC137F8265F}" destId="{4923E8C1-D4AB-A944-B600-735CC6030589}" srcOrd="0" destOrd="0" presId="urn:microsoft.com/office/officeart/2008/layout/VerticalCurvedList"/>
    <dgm:cxn modelId="{0DCCBC5B-95D9-0E44-8095-DCABE8B70E22}" type="presParOf" srcId="{B8833C33-686D-AB45-8D86-7D31500DD7FA}" destId="{5BE74A9F-CD43-A84C-9D4E-8162BBFDFBFD}" srcOrd="9" destOrd="0" presId="urn:microsoft.com/office/officeart/2008/layout/VerticalCurvedList"/>
    <dgm:cxn modelId="{15499FC6-640F-C44B-91DC-2AF1EAEEEA42}" type="presParOf" srcId="{B8833C33-686D-AB45-8D86-7D31500DD7FA}" destId="{21BD7728-6FEE-2A40-BB11-07147121B162}" srcOrd="10" destOrd="0" presId="urn:microsoft.com/office/officeart/2008/layout/VerticalCurvedList"/>
    <dgm:cxn modelId="{EE097A5A-089F-7844-8F47-A46EA1716227}" type="presParOf" srcId="{21BD7728-6FEE-2A40-BB11-07147121B162}" destId="{F13D7BF3-60DF-3646-BB51-E85EBB7C4D0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B2B678-8197-924F-A166-24ACBF6AE9C9}"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6C769A57-5560-D34D-AC23-D546C3999DD4}">
      <dgm:prSet phldrT="[Text]" custT="1"/>
      <dgm:spPr/>
      <dgm:t>
        <a:bodyPr/>
        <a:lstStyle/>
        <a:p>
          <a:r>
            <a:rPr lang="en-US" sz="2800" dirty="0" smtClean="0"/>
            <a:t>Lasso Regression</a:t>
          </a:r>
          <a:endParaRPr lang="en-US" sz="2800" dirty="0"/>
        </a:p>
      </dgm:t>
    </dgm:pt>
    <dgm:pt modelId="{616B2457-7F1D-4E44-B9AE-127E70935792}" type="parTrans" cxnId="{0C34FAD2-720C-0B44-A0B3-DC6568618F7D}">
      <dgm:prSet/>
      <dgm:spPr/>
      <dgm:t>
        <a:bodyPr/>
        <a:lstStyle/>
        <a:p>
          <a:endParaRPr lang="en-US"/>
        </a:p>
      </dgm:t>
    </dgm:pt>
    <dgm:pt modelId="{0E590876-2CC9-0949-BF64-2908C6D53C6C}" type="sibTrans" cxnId="{0C34FAD2-720C-0B44-A0B3-DC6568618F7D}">
      <dgm:prSet/>
      <dgm:spPr/>
      <dgm:t>
        <a:bodyPr/>
        <a:lstStyle/>
        <a:p>
          <a:endParaRPr lang="en-US"/>
        </a:p>
      </dgm:t>
    </dgm:pt>
    <dgm:pt modelId="{B7A95842-A8D0-EA49-94DE-64450171A452}">
      <dgm:prSet phldrT="[Text]" custT="1"/>
      <dgm:spPr/>
      <dgm:t>
        <a:bodyPr/>
        <a:lstStyle/>
        <a:p>
          <a:r>
            <a:rPr lang="en-US" sz="1800" dirty="0" smtClean="0"/>
            <a:t>Penalizes the absolute size of coefficients</a:t>
          </a:r>
          <a:endParaRPr lang="en-US" sz="1800" dirty="0"/>
        </a:p>
      </dgm:t>
    </dgm:pt>
    <dgm:pt modelId="{219CFA31-CDF8-C64D-B048-7A559D622FF0}" type="parTrans" cxnId="{7D445C07-ABC8-1046-8E80-3738483362AE}">
      <dgm:prSet/>
      <dgm:spPr/>
      <dgm:t>
        <a:bodyPr/>
        <a:lstStyle/>
        <a:p>
          <a:endParaRPr lang="en-US"/>
        </a:p>
      </dgm:t>
    </dgm:pt>
    <dgm:pt modelId="{F85FA168-375C-B14E-BD81-30FE7E14E1C7}" type="sibTrans" cxnId="{7D445C07-ABC8-1046-8E80-3738483362AE}">
      <dgm:prSet/>
      <dgm:spPr/>
      <dgm:t>
        <a:bodyPr/>
        <a:lstStyle/>
        <a:p>
          <a:endParaRPr lang="en-US"/>
        </a:p>
      </dgm:t>
    </dgm:pt>
    <dgm:pt modelId="{8480EFFB-9443-824B-9997-79806B89A290}">
      <dgm:prSet phldrT="[Text]" custT="1"/>
      <dgm:spPr/>
      <dgm:t>
        <a:bodyPr/>
        <a:lstStyle/>
        <a:p>
          <a:r>
            <a:rPr lang="en-US" sz="1800" dirty="0" smtClean="0"/>
            <a:t>Practically this leads to coefficients that can be exactly 0</a:t>
          </a:r>
          <a:endParaRPr lang="en-US" sz="1800" dirty="0"/>
        </a:p>
      </dgm:t>
    </dgm:pt>
    <dgm:pt modelId="{CD27BAFF-9EC8-1F41-98B6-810DB60B0196}" type="parTrans" cxnId="{DF9A2A8F-8C0F-B147-9164-0B9901E79450}">
      <dgm:prSet/>
      <dgm:spPr/>
      <dgm:t>
        <a:bodyPr/>
        <a:lstStyle/>
        <a:p>
          <a:endParaRPr lang="en-US"/>
        </a:p>
      </dgm:t>
    </dgm:pt>
    <dgm:pt modelId="{BC42ACEE-9F14-F941-8522-111FF51C54BA}" type="sibTrans" cxnId="{DF9A2A8F-8C0F-B147-9164-0B9901E79450}">
      <dgm:prSet/>
      <dgm:spPr/>
      <dgm:t>
        <a:bodyPr/>
        <a:lstStyle/>
        <a:p>
          <a:endParaRPr lang="en-US"/>
        </a:p>
      </dgm:t>
    </dgm:pt>
    <dgm:pt modelId="{5C71850E-6C3E-9945-8392-7AA507A9568C}">
      <dgm:prSet phldrT="[Text]"/>
      <dgm:spPr/>
      <dgm:t>
        <a:bodyPr/>
        <a:lstStyle/>
        <a:p>
          <a:r>
            <a:rPr lang="en-US" dirty="0" smtClean="0"/>
            <a:t>Ridge Regression</a:t>
          </a:r>
          <a:endParaRPr lang="en-US" dirty="0"/>
        </a:p>
      </dgm:t>
    </dgm:pt>
    <dgm:pt modelId="{29203AA2-9C81-974E-97F7-FB2CBA441463}" type="parTrans" cxnId="{1B84837E-E353-EF49-8E7E-70AF347A4B35}">
      <dgm:prSet/>
      <dgm:spPr/>
      <dgm:t>
        <a:bodyPr/>
        <a:lstStyle/>
        <a:p>
          <a:endParaRPr lang="en-US"/>
        </a:p>
      </dgm:t>
    </dgm:pt>
    <dgm:pt modelId="{AF3C343A-A055-934C-9612-F01BF5092382}" type="sibTrans" cxnId="{1B84837E-E353-EF49-8E7E-70AF347A4B35}">
      <dgm:prSet/>
      <dgm:spPr/>
      <dgm:t>
        <a:bodyPr/>
        <a:lstStyle/>
        <a:p>
          <a:endParaRPr lang="en-US"/>
        </a:p>
      </dgm:t>
    </dgm:pt>
    <dgm:pt modelId="{75296D2C-82AE-114D-BF21-28F76C712994}">
      <dgm:prSet phldrT="[Text]" custT="1"/>
      <dgm:spPr/>
      <dgm:t>
        <a:bodyPr/>
        <a:lstStyle/>
        <a:p>
          <a:r>
            <a:rPr lang="en-US" sz="1800" dirty="0" smtClean="0">
              <a:latin typeface="+mn-lt"/>
            </a:rPr>
            <a:t>Penalizes the squared size of coefficients</a:t>
          </a:r>
          <a:endParaRPr lang="en-US" sz="1800" dirty="0">
            <a:latin typeface="+mn-lt"/>
          </a:endParaRPr>
        </a:p>
      </dgm:t>
    </dgm:pt>
    <dgm:pt modelId="{3D9B7CAD-683E-CA4F-9DB0-10F6D8207C94}" type="parTrans" cxnId="{BBD5D633-A6BD-5740-8998-68DE36C910A3}">
      <dgm:prSet/>
      <dgm:spPr/>
      <dgm:t>
        <a:bodyPr/>
        <a:lstStyle/>
        <a:p>
          <a:endParaRPr lang="en-US"/>
        </a:p>
      </dgm:t>
    </dgm:pt>
    <dgm:pt modelId="{174A3A37-57F4-9D43-AAF1-AEC72DD5D474}" type="sibTrans" cxnId="{BBD5D633-A6BD-5740-8998-68DE36C910A3}">
      <dgm:prSet/>
      <dgm:spPr/>
      <dgm:t>
        <a:bodyPr/>
        <a:lstStyle/>
        <a:p>
          <a:endParaRPr lang="en-US"/>
        </a:p>
      </dgm:t>
    </dgm:pt>
    <dgm:pt modelId="{8AE5E340-14F5-5F4B-B550-C93FB65DC96D}">
      <dgm:prSet phldrT="[Text]" custT="1"/>
      <dgm:spPr/>
      <dgm:t>
        <a:bodyPr/>
        <a:lstStyle/>
        <a:p>
          <a:r>
            <a:rPr lang="en-US" sz="1800" dirty="0" smtClean="0"/>
            <a:t>Offers automatic feature selection because it can completely remove some features</a:t>
          </a:r>
          <a:endParaRPr lang="en-US" sz="1800" dirty="0"/>
        </a:p>
      </dgm:t>
    </dgm:pt>
    <dgm:pt modelId="{4824F5D7-D07E-0549-BECC-B1AF8510A6D2}" type="parTrans" cxnId="{ECAAA5E1-6F4C-124F-97CC-A596D2D9DAE3}">
      <dgm:prSet/>
      <dgm:spPr/>
      <dgm:t>
        <a:bodyPr/>
        <a:lstStyle/>
        <a:p>
          <a:endParaRPr lang="en-US"/>
        </a:p>
      </dgm:t>
    </dgm:pt>
    <dgm:pt modelId="{F70C1D47-17B0-E541-9630-7A8CA6C65936}" type="sibTrans" cxnId="{ECAAA5E1-6F4C-124F-97CC-A596D2D9DAE3}">
      <dgm:prSet/>
      <dgm:spPr/>
      <dgm:t>
        <a:bodyPr/>
        <a:lstStyle/>
        <a:p>
          <a:endParaRPr lang="en-US"/>
        </a:p>
      </dgm:t>
    </dgm:pt>
    <dgm:pt modelId="{042079C8-C845-FC43-BD65-06B0F1867AE5}">
      <dgm:prSet phldrT="[Text]" custT="1"/>
      <dgm:spPr/>
      <dgm:t>
        <a:bodyPr/>
        <a:lstStyle/>
        <a:p>
          <a:r>
            <a:rPr lang="en-US" sz="1800" dirty="0" smtClean="0">
              <a:latin typeface="+mn-lt"/>
            </a:rPr>
            <a:t>Practically this leads to smaller coefficients but it </a:t>
          </a:r>
          <a:r>
            <a:rPr lang="en-US" sz="1800" dirty="0" smtClean="0">
              <a:latin typeface="+mn-lt"/>
            </a:rPr>
            <a:t>doesn't </a:t>
          </a:r>
          <a:r>
            <a:rPr lang="en-US" sz="1800" dirty="0" smtClean="0">
              <a:latin typeface="+mn-lt"/>
            </a:rPr>
            <a:t>force them to 0</a:t>
          </a:r>
          <a:endParaRPr lang="en-US" sz="1800" dirty="0">
            <a:latin typeface="+mn-lt"/>
          </a:endParaRPr>
        </a:p>
      </dgm:t>
    </dgm:pt>
    <dgm:pt modelId="{A6578F69-EADB-8849-B58D-9EDB0C0ACD06}" type="parTrans" cxnId="{8AA17E1E-F47F-2B40-91A6-BBE8F7B36033}">
      <dgm:prSet/>
      <dgm:spPr/>
      <dgm:t>
        <a:bodyPr/>
        <a:lstStyle/>
        <a:p>
          <a:endParaRPr lang="en-US"/>
        </a:p>
      </dgm:t>
    </dgm:pt>
    <dgm:pt modelId="{3A22E21B-D62F-0944-B1B1-6A3BE6C1CA07}" type="sibTrans" cxnId="{8AA17E1E-F47F-2B40-91A6-BBE8F7B36033}">
      <dgm:prSet/>
      <dgm:spPr/>
      <dgm:t>
        <a:bodyPr/>
        <a:lstStyle/>
        <a:p>
          <a:endParaRPr lang="en-US"/>
        </a:p>
      </dgm:t>
    </dgm:pt>
    <dgm:pt modelId="{CF24157C-88A3-734E-96DA-5D99763A0E73}">
      <dgm:prSet phldrT="[Text]" custT="1"/>
      <dgm:spPr/>
      <dgm:t>
        <a:bodyPr/>
        <a:lstStyle/>
        <a:p>
          <a:r>
            <a:rPr lang="en-US" sz="1800" dirty="0" smtClean="0">
              <a:latin typeface="+mn-lt"/>
            </a:rPr>
            <a:t>Offers feature shrinkage</a:t>
          </a:r>
          <a:endParaRPr lang="en-US" sz="1800" dirty="0">
            <a:latin typeface="+mn-lt"/>
          </a:endParaRPr>
        </a:p>
      </dgm:t>
    </dgm:pt>
    <dgm:pt modelId="{8D13C90E-9825-1E4C-B4C2-30883BC925E3}" type="parTrans" cxnId="{A08E006A-2CF1-BB45-B980-EFDB0D454B2D}">
      <dgm:prSet/>
      <dgm:spPr/>
      <dgm:t>
        <a:bodyPr/>
        <a:lstStyle/>
        <a:p>
          <a:endParaRPr lang="en-US"/>
        </a:p>
      </dgm:t>
    </dgm:pt>
    <dgm:pt modelId="{987F26F3-F620-7E4D-B505-2DCD8B8972BC}" type="sibTrans" cxnId="{A08E006A-2CF1-BB45-B980-EFDB0D454B2D}">
      <dgm:prSet/>
      <dgm:spPr/>
      <dgm:t>
        <a:bodyPr/>
        <a:lstStyle/>
        <a:p>
          <a:endParaRPr lang="en-US"/>
        </a:p>
      </dgm:t>
    </dgm:pt>
    <dgm:pt modelId="{091C61F0-5338-084A-8B14-6FFA2CB58322}" type="pres">
      <dgm:prSet presAssocID="{D7B2B678-8197-924F-A166-24ACBF6AE9C9}" presName="Name0" presStyleCnt="0">
        <dgm:presLayoutVars>
          <dgm:dir/>
          <dgm:animLvl val="lvl"/>
          <dgm:resizeHandles val="exact"/>
        </dgm:presLayoutVars>
      </dgm:prSet>
      <dgm:spPr/>
      <dgm:t>
        <a:bodyPr/>
        <a:lstStyle/>
        <a:p>
          <a:endParaRPr lang="en-US"/>
        </a:p>
      </dgm:t>
    </dgm:pt>
    <dgm:pt modelId="{380C787D-4AAF-4045-9419-725C77732916}" type="pres">
      <dgm:prSet presAssocID="{6C769A57-5560-D34D-AC23-D546C3999DD4}" presName="composite" presStyleCnt="0"/>
      <dgm:spPr/>
    </dgm:pt>
    <dgm:pt modelId="{CE8F29DA-C82B-7D4B-8B98-6C399DA32671}" type="pres">
      <dgm:prSet presAssocID="{6C769A57-5560-D34D-AC23-D546C3999DD4}" presName="parTx" presStyleLbl="alignNode1" presStyleIdx="0" presStyleCnt="2">
        <dgm:presLayoutVars>
          <dgm:chMax val="0"/>
          <dgm:chPref val="0"/>
          <dgm:bulletEnabled val="1"/>
        </dgm:presLayoutVars>
      </dgm:prSet>
      <dgm:spPr/>
      <dgm:t>
        <a:bodyPr/>
        <a:lstStyle/>
        <a:p>
          <a:endParaRPr lang="en-US"/>
        </a:p>
      </dgm:t>
    </dgm:pt>
    <dgm:pt modelId="{1B2BE333-4E34-0547-9EBA-A89B41EFB17E}" type="pres">
      <dgm:prSet presAssocID="{6C769A57-5560-D34D-AC23-D546C3999DD4}" presName="desTx" presStyleLbl="alignAccFollowNode1" presStyleIdx="0" presStyleCnt="2">
        <dgm:presLayoutVars>
          <dgm:bulletEnabled val="1"/>
        </dgm:presLayoutVars>
      </dgm:prSet>
      <dgm:spPr/>
      <dgm:t>
        <a:bodyPr/>
        <a:lstStyle/>
        <a:p>
          <a:endParaRPr lang="en-US"/>
        </a:p>
      </dgm:t>
    </dgm:pt>
    <dgm:pt modelId="{0EC857C5-FBD0-434E-8EFC-9FF718BDD255}" type="pres">
      <dgm:prSet presAssocID="{0E590876-2CC9-0949-BF64-2908C6D53C6C}" presName="space" presStyleCnt="0"/>
      <dgm:spPr/>
    </dgm:pt>
    <dgm:pt modelId="{C9752F20-25EB-484B-91C7-2B58E9C3DA92}" type="pres">
      <dgm:prSet presAssocID="{5C71850E-6C3E-9945-8392-7AA507A9568C}" presName="composite" presStyleCnt="0"/>
      <dgm:spPr/>
    </dgm:pt>
    <dgm:pt modelId="{DE9B3238-4790-D34E-9D3B-41F8981FFEC2}" type="pres">
      <dgm:prSet presAssocID="{5C71850E-6C3E-9945-8392-7AA507A9568C}" presName="parTx" presStyleLbl="alignNode1" presStyleIdx="1" presStyleCnt="2">
        <dgm:presLayoutVars>
          <dgm:chMax val="0"/>
          <dgm:chPref val="0"/>
          <dgm:bulletEnabled val="1"/>
        </dgm:presLayoutVars>
      </dgm:prSet>
      <dgm:spPr/>
      <dgm:t>
        <a:bodyPr/>
        <a:lstStyle/>
        <a:p>
          <a:endParaRPr lang="en-US"/>
        </a:p>
      </dgm:t>
    </dgm:pt>
    <dgm:pt modelId="{16256BAA-C75B-E04D-B5F5-35048F3C7B45}" type="pres">
      <dgm:prSet presAssocID="{5C71850E-6C3E-9945-8392-7AA507A9568C}" presName="desTx" presStyleLbl="alignAccFollowNode1" presStyleIdx="1" presStyleCnt="2">
        <dgm:presLayoutVars>
          <dgm:bulletEnabled val="1"/>
        </dgm:presLayoutVars>
      </dgm:prSet>
      <dgm:spPr/>
      <dgm:t>
        <a:bodyPr/>
        <a:lstStyle/>
        <a:p>
          <a:endParaRPr lang="en-US"/>
        </a:p>
      </dgm:t>
    </dgm:pt>
  </dgm:ptLst>
  <dgm:cxnLst>
    <dgm:cxn modelId="{1B84837E-E353-EF49-8E7E-70AF347A4B35}" srcId="{D7B2B678-8197-924F-A166-24ACBF6AE9C9}" destId="{5C71850E-6C3E-9945-8392-7AA507A9568C}" srcOrd="1" destOrd="0" parTransId="{29203AA2-9C81-974E-97F7-FB2CBA441463}" sibTransId="{AF3C343A-A055-934C-9612-F01BF5092382}"/>
    <dgm:cxn modelId="{2A261611-5656-3A46-8E0A-44C0EFFDDC53}" type="presOf" srcId="{8480EFFB-9443-824B-9997-79806B89A290}" destId="{1B2BE333-4E34-0547-9EBA-A89B41EFB17E}" srcOrd="0" destOrd="1" presId="urn:microsoft.com/office/officeart/2005/8/layout/hList1"/>
    <dgm:cxn modelId="{8AA17E1E-F47F-2B40-91A6-BBE8F7B36033}" srcId="{5C71850E-6C3E-9945-8392-7AA507A9568C}" destId="{042079C8-C845-FC43-BD65-06B0F1867AE5}" srcOrd="1" destOrd="0" parTransId="{A6578F69-EADB-8849-B58D-9EDB0C0ACD06}" sibTransId="{3A22E21B-D62F-0944-B1B1-6A3BE6C1CA07}"/>
    <dgm:cxn modelId="{7011D5BB-D5FB-F743-814F-017ADD749393}" type="presOf" srcId="{B7A95842-A8D0-EA49-94DE-64450171A452}" destId="{1B2BE333-4E34-0547-9EBA-A89B41EFB17E}" srcOrd="0" destOrd="0" presId="urn:microsoft.com/office/officeart/2005/8/layout/hList1"/>
    <dgm:cxn modelId="{914BD98E-6D2E-5941-891E-C0F9B010A3DC}" type="presOf" srcId="{5C71850E-6C3E-9945-8392-7AA507A9568C}" destId="{DE9B3238-4790-D34E-9D3B-41F8981FFEC2}" srcOrd="0" destOrd="0" presId="urn:microsoft.com/office/officeart/2005/8/layout/hList1"/>
    <dgm:cxn modelId="{DF9A2A8F-8C0F-B147-9164-0B9901E79450}" srcId="{6C769A57-5560-D34D-AC23-D546C3999DD4}" destId="{8480EFFB-9443-824B-9997-79806B89A290}" srcOrd="1" destOrd="0" parTransId="{CD27BAFF-9EC8-1F41-98B6-810DB60B0196}" sibTransId="{BC42ACEE-9F14-F941-8522-111FF51C54BA}"/>
    <dgm:cxn modelId="{2501AE31-4522-EB4F-BC67-E2777BDD454C}" type="presOf" srcId="{8AE5E340-14F5-5F4B-B550-C93FB65DC96D}" destId="{1B2BE333-4E34-0547-9EBA-A89B41EFB17E}" srcOrd="0" destOrd="2" presId="urn:microsoft.com/office/officeart/2005/8/layout/hList1"/>
    <dgm:cxn modelId="{BBD5D633-A6BD-5740-8998-68DE36C910A3}" srcId="{5C71850E-6C3E-9945-8392-7AA507A9568C}" destId="{75296D2C-82AE-114D-BF21-28F76C712994}" srcOrd="0" destOrd="0" parTransId="{3D9B7CAD-683E-CA4F-9DB0-10F6D8207C94}" sibTransId="{174A3A37-57F4-9D43-AAF1-AEC72DD5D474}"/>
    <dgm:cxn modelId="{4EF30540-D5CF-2E43-A946-07680ED13836}" type="presOf" srcId="{D7B2B678-8197-924F-A166-24ACBF6AE9C9}" destId="{091C61F0-5338-084A-8B14-6FFA2CB58322}" srcOrd="0" destOrd="0" presId="urn:microsoft.com/office/officeart/2005/8/layout/hList1"/>
    <dgm:cxn modelId="{ECAAA5E1-6F4C-124F-97CC-A596D2D9DAE3}" srcId="{6C769A57-5560-D34D-AC23-D546C3999DD4}" destId="{8AE5E340-14F5-5F4B-B550-C93FB65DC96D}" srcOrd="2" destOrd="0" parTransId="{4824F5D7-D07E-0549-BECC-B1AF8510A6D2}" sibTransId="{F70C1D47-17B0-E541-9630-7A8CA6C65936}"/>
    <dgm:cxn modelId="{E1E51E6A-7945-FB4D-A9CD-FB7B01577266}" type="presOf" srcId="{75296D2C-82AE-114D-BF21-28F76C712994}" destId="{16256BAA-C75B-E04D-B5F5-35048F3C7B45}" srcOrd="0" destOrd="0" presId="urn:microsoft.com/office/officeart/2005/8/layout/hList1"/>
    <dgm:cxn modelId="{A54B8B7E-3765-1A4F-865B-7066217DAF73}" type="presOf" srcId="{6C769A57-5560-D34D-AC23-D546C3999DD4}" destId="{CE8F29DA-C82B-7D4B-8B98-6C399DA32671}" srcOrd="0" destOrd="0" presId="urn:microsoft.com/office/officeart/2005/8/layout/hList1"/>
    <dgm:cxn modelId="{EE2FE363-7A2B-4440-BF35-9ED0BB90D38C}" type="presOf" srcId="{042079C8-C845-FC43-BD65-06B0F1867AE5}" destId="{16256BAA-C75B-E04D-B5F5-35048F3C7B45}" srcOrd="0" destOrd="1" presId="urn:microsoft.com/office/officeart/2005/8/layout/hList1"/>
    <dgm:cxn modelId="{0C34FAD2-720C-0B44-A0B3-DC6568618F7D}" srcId="{D7B2B678-8197-924F-A166-24ACBF6AE9C9}" destId="{6C769A57-5560-D34D-AC23-D546C3999DD4}" srcOrd="0" destOrd="0" parTransId="{616B2457-7F1D-4E44-B9AE-127E70935792}" sibTransId="{0E590876-2CC9-0949-BF64-2908C6D53C6C}"/>
    <dgm:cxn modelId="{54AA2C4B-A8C8-C64B-A8B8-A5E39C7C84CD}" type="presOf" srcId="{CF24157C-88A3-734E-96DA-5D99763A0E73}" destId="{16256BAA-C75B-E04D-B5F5-35048F3C7B45}" srcOrd="0" destOrd="2" presId="urn:microsoft.com/office/officeart/2005/8/layout/hList1"/>
    <dgm:cxn modelId="{A08E006A-2CF1-BB45-B980-EFDB0D454B2D}" srcId="{5C71850E-6C3E-9945-8392-7AA507A9568C}" destId="{CF24157C-88A3-734E-96DA-5D99763A0E73}" srcOrd="2" destOrd="0" parTransId="{8D13C90E-9825-1E4C-B4C2-30883BC925E3}" sibTransId="{987F26F3-F620-7E4D-B505-2DCD8B8972BC}"/>
    <dgm:cxn modelId="{7D445C07-ABC8-1046-8E80-3738483362AE}" srcId="{6C769A57-5560-D34D-AC23-D546C3999DD4}" destId="{B7A95842-A8D0-EA49-94DE-64450171A452}" srcOrd="0" destOrd="0" parTransId="{219CFA31-CDF8-C64D-B048-7A559D622FF0}" sibTransId="{F85FA168-375C-B14E-BD81-30FE7E14E1C7}"/>
    <dgm:cxn modelId="{484D343F-7B4B-5E45-9E91-CABC2A965EFD}" type="presParOf" srcId="{091C61F0-5338-084A-8B14-6FFA2CB58322}" destId="{380C787D-4AAF-4045-9419-725C77732916}" srcOrd="0" destOrd="0" presId="urn:microsoft.com/office/officeart/2005/8/layout/hList1"/>
    <dgm:cxn modelId="{A40569D4-F3C4-8147-9CF7-CA703E833B6F}" type="presParOf" srcId="{380C787D-4AAF-4045-9419-725C77732916}" destId="{CE8F29DA-C82B-7D4B-8B98-6C399DA32671}" srcOrd="0" destOrd="0" presId="urn:microsoft.com/office/officeart/2005/8/layout/hList1"/>
    <dgm:cxn modelId="{57567C40-9AEF-E44E-B196-C5CBFE18B249}" type="presParOf" srcId="{380C787D-4AAF-4045-9419-725C77732916}" destId="{1B2BE333-4E34-0547-9EBA-A89B41EFB17E}" srcOrd="1" destOrd="0" presId="urn:microsoft.com/office/officeart/2005/8/layout/hList1"/>
    <dgm:cxn modelId="{BE42F5FA-D6BA-E74D-B5D5-7FD731D8FF91}" type="presParOf" srcId="{091C61F0-5338-084A-8B14-6FFA2CB58322}" destId="{0EC857C5-FBD0-434E-8EFC-9FF718BDD255}" srcOrd="1" destOrd="0" presId="urn:microsoft.com/office/officeart/2005/8/layout/hList1"/>
    <dgm:cxn modelId="{94F29B4B-2A7E-B74A-A295-A2250354A12D}" type="presParOf" srcId="{091C61F0-5338-084A-8B14-6FFA2CB58322}" destId="{C9752F20-25EB-484B-91C7-2B58E9C3DA92}" srcOrd="2" destOrd="0" presId="urn:microsoft.com/office/officeart/2005/8/layout/hList1"/>
    <dgm:cxn modelId="{0BBBA9AE-200E-2A4A-BB15-8C22B8B782D3}" type="presParOf" srcId="{C9752F20-25EB-484B-91C7-2B58E9C3DA92}" destId="{DE9B3238-4790-D34E-9D3B-41F8981FFEC2}" srcOrd="0" destOrd="0" presId="urn:microsoft.com/office/officeart/2005/8/layout/hList1"/>
    <dgm:cxn modelId="{C945E23B-C205-EC44-A115-B1CC61FEE39C}" type="presParOf" srcId="{C9752F20-25EB-484B-91C7-2B58E9C3DA92}" destId="{16256BAA-C75B-E04D-B5F5-35048F3C7B4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D8D6C-FA94-5942-9EDD-65E6E3864EE2}">
      <dsp:nvSpPr>
        <dsp:cNvPr id="0" name=""/>
        <dsp:cNvSpPr/>
      </dsp:nvSpPr>
      <dsp:spPr>
        <a:xfrm>
          <a:off x="-5102024" y="-781590"/>
          <a:ext cx="6075913" cy="6075913"/>
        </a:xfrm>
        <a:prstGeom prst="blockArc">
          <a:avLst>
            <a:gd name="adj1" fmla="val 18900000"/>
            <a:gd name="adj2" fmla="val 2700000"/>
            <a:gd name="adj3" fmla="val 356"/>
          </a:avLst>
        </a:pr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E50047-F0F2-1D4D-8C1A-5FA9537D8BB1}">
      <dsp:nvSpPr>
        <dsp:cNvPr id="0" name=""/>
        <dsp:cNvSpPr/>
      </dsp:nvSpPr>
      <dsp:spPr>
        <a:xfrm>
          <a:off x="426003" y="281955"/>
          <a:ext cx="6280821" cy="564272"/>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47891" tIns="73660" rIns="73660" bIns="73660" numCol="1" spcCol="1270" anchor="ctr" anchorCtr="0">
          <a:noAutofit/>
        </a:bodyPr>
        <a:lstStyle/>
        <a:p>
          <a:pPr lvl="0" algn="l" defTabSz="1289050">
            <a:lnSpc>
              <a:spcPct val="90000"/>
            </a:lnSpc>
            <a:spcBef>
              <a:spcPct val="0"/>
            </a:spcBef>
            <a:spcAft>
              <a:spcPct val="35000"/>
            </a:spcAft>
          </a:pPr>
          <a:r>
            <a:rPr lang="en-US" sz="2900" kern="1200" dirty="0" smtClean="0"/>
            <a:t>Exploratory Analysis</a:t>
          </a:r>
          <a:endParaRPr lang="en-US" sz="2900" kern="1200" dirty="0"/>
        </a:p>
      </dsp:txBody>
      <dsp:txXfrm>
        <a:off x="426003" y="281955"/>
        <a:ext cx="6280821" cy="564272"/>
      </dsp:txXfrm>
    </dsp:sp>
    <dsp:sp modelId="{94D601DA-6F03-EE49-9873-567FEAC0A601}">
      <dsp:nvSpPr>
        <dsp:cNvPr id="0" name=""/>
        <dsp:cNvSpPr/>
      </dsp:nvSpPr>
      <dsp:spPr>
        <a:xfrm>
          <a:off x="73333" y="211421"/>
          <a:ext cx="705340" cy="705340"/>
        </a:xfrm>
        <a:prstGeom prst="ellipse">
          <a:avLst/>
        </a:prstGeom>
        <a:solidFill>
          <a:srgbClr val="00B050"/>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376EC-8671-0343-A80C-CE1354A31670}">
      <dsp:nvSpPr>
        <dsp:cNvPr id="0" name=""/>
        <dsp:cNvSpPr/>
      </dsp:nvSpPr>
      <dsp:spPr>
        <a:xfrm>
          <a:off x="830344" y="1128092"/>
          <a:ext cx="5876480" cy="564272"/>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47891" tIns="73660" rIns="73660" bIns="73660" numCol="1" spcCol="1270" anchor="ctr" anchorCtr="0">
          <a:noAutofit/>
        </a:bodyPr>
        <a:lstStyle/>
        <a:p>
          <a:pPr lvl="0" algn="l" defTabSz="1289050">
            <a:lnSpc>
              <a:spcPct val="90000"/>
            </a:lnSpc>
            <a:spcBef>
              <a:spcPct val="0"/>
            </a:spcBef>
            <a:spcAft>
              <a:spcPct val="35000"/>
            </a:spcAft>
          </a:pPr>
          <a:r>
            <a:rPr lang="en-US" sz="2900" kern="1200" dirty="0" smtClean="0"/>
            <a:t>Data Cleaning</a:t>
          </a:r>
          <a:endParaRPr lang="en-US" sz="2900" kern="1200" dirty="0"/>
        </a:p>
      </dsp:txBody>
      <dsp:txXfrm>
        <a:off x="830344" y="1128092"/>
        <a:ext cx="5876480" cy="564272"/>
      </dsp:txXfrm>
    </dsp:sp>
    <dsp:sp modelId="{D587775B-8F60-9C49-8DFD-42D6597D0550}">
      <dsp:nvSpPr>
        <dsp:cNvPr id="0" name=""/>
        <dsp:cNvSpPr/>
      </dsp:nvSpPr>
      <dsp:spPr>
        <a:xfrm>
          <a:off x="477674" y="1057558"/>
          <a:ext cx="705340" cy="705340"/>
        </a:xfrm>
        <a:prstGeom prst="ellipse">
          <a:avLst/>
        </a:prstGeom>
        <a:solidFill>
          <a:srgbClr val="00B050"/>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C6A42-1FE1-C043-B69C-20B1344872BC}">
      <dsp:nvSpPr>
        <dsp:cNvPr id="0" name=""/>
        <dsp:cNvSpPr/>
      </dsp:nvSpPr>
      <dsp:spPr>
        <a:xfrm>
          <a:off x="954444" y="1974230"/>
          <a:ext cx="5752380" cy="564272"/>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47891" tIns="73660" rIns="73660" bIns="73660" numCol="1" spcCol="1270" anchor="ctr" anchorCtr="0">
          <a:noAutofit/>
        </a:bodyPr>
        <a:lstStyle/>
        <a:p>
          <a:pPr lvl="0" algn="l" defTabSz="1289050">
            <a:lnSpc>
              <a:spcPct val="90000"/>
            </a:lnSpc>
            <a:spcBef>
              <a:spcPct val="0"/>
            </a:spcBef>
            <a:spcAft>
              <a:spcPct val="35000"/>
            </a:spcAft>
          </a:pPr>
          <a:r>
            <a:rPr lang="en-US" sz="2900" kern="1200" dirty="0" smtClean="0"/>
            <a:t>Feature Engineering</a:t>
          </a:r>
        </a:p>
      </dsp:txBody>
      <dsp:txXfrm>
        <a:off x="954444" y="1974230"/>
        <a:ext cx="5752380" cy="564272"/>
      </dsp:txXfrm>
    </dsp:sp>
    <dsp:sp modelId="{2F9BCA36-7BE0-1944-9EC7-C8B982019145}">
      <dsp:nvSpPr>
        <dsp:cNvPr id="0" name=""/>
        <dsp:cNvSpPr/>
      </dsp:nvSpPr>
      <dsp:spPr>
        <a:xfrm>
          <a:off x="601774" y="1903696"/>
          <a:ext cx="705340" cy="705340"/>
        </a:xfrm>
        <a:prstGeom prst="ellipse">
          <a:avLst/>
        </a:prstGeom>
        <a:solidFill>
          <a:srgbClr val="00B050"/>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EE623A-00D3-0B45-B4EE-110B04DECF66}">
      <dsp:nvSpPr>
        <dsp:cNvPr id="0" name=""/>
        <dsp:cNvSpPr/>
      </dsp:nvSpPr>
      <dsp:spPr>
        <a:xfrm>
          <a:off x="830344" y="2820367"/>
          <a:ext cx="5876480" cy="564272"/>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47891" tIns="73660" rIns="73660" bIns="73660" numCol="1" spcCol="1270" anchor="ctr" anchorCtr="0">
          <a:noAutofit/>
        </a:bodyPr>
        <a:lstStyle/>
        <a:p>
          <a:pPr lvl="0" algn="l" defTabSz="1289050">
            <a:lnSpc>
              <a:spcPct val="90000"/>
            </a:lnSpc>
            <a:spcBef>
              <a:spcPct val="0"/>
            </a:spcBef>
            <a:spcAft>
              <a:spcPct val="35000"/>
            </a:spcAft>
          </a:pPr>
          <a:r>
            <a:rPr lang="en-US" sz="2900" kern="1200" dirty="0" smtClean="0"/>
            <a:t>Algorithm Selection</a:t>
          </a:r>
          <a:endParaRPr lang="en-US" sz="2900" kern="1200" dirty="0"/>
        </a:p>
      </dsp:txBody>
      <dsp:txXfrm>
        <a:off x="830344" y="2820367"/>
        <a:ext cx="5876480" cy="564272"/>
      </dsp:txXfrm>
    </dsp:sp>
    <dsp:sp modelId="{4923E8C1-D4AB-A944-B600-735CC6030589}">
      <dsp:nvSpPr>
        <dsp:cNvPr id="0" name=""/>
        <dsp:cNvSpPr/>
      </dsp:nvSpPr>
      <dsp:spPr>
        <a:xfrm>
          <a:off x="469393" y="2775233"/>
          <a:ext cx="705340" cy="705340"/>
        </a:xfrm>
        <a:prstGeom prst="ellipse">
          <a:avLst/>
        </a:prstGeom>
        <a:solidFill>
          <a:srgbClr val="00B050"/>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E74A9F-CD43-A84C-9D4E-8162BBFDFBFD}">
      <dsp:nvSpPr>
        <dsp:cNvPr id="0" name=""/>
        <dsp:cNvSpPr/>
      </dsp:nvSpPr>
      <dsp:spPr>
        <a:xfrm>
          <a:off x="426003" y="3666505"/>
          <a:ext cx="6280821" cy="564272"/>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47891" tIns="73660" rIns="73660" bIns="73660" numCol="1" spcCol="1270" anchor="ctr" anchorCtr="0">
          <a:noAutofit/>
        </a:bodyPr>
        <a:lstStyle/>
        <a:p>
          <a:pPr lvl="0" algn="l" defTabSz="1289050">
            <a:lnSpc>
              <a:spcPct val="90000"/>
            </a:lnSpc>
            <a:spcBef>
              <a:spcPct val="0"/>
            </a:spcBef>
            <a:spcAft>
              <a:spcPct val="35000"/>
            </a:spcAft>
          </a:pPr>
          <a:r>
            <a:rPr lang="en-US" sz="2900" kern="1200" dirty="0" smtClean="0"/>
            <a:t>Model Training</a:t>
          </a:r>
          <a:endParaRPr lang="en-US" sz="2900" kern="1200" dirty="0"/>
        </a:p>
      </dsp:txBody>
      <dsp:txXfrm>
        <a:off x="426003" y="3666505"/>
        <a:ext cx="6280821" cy="564272"/>
      </dsp:txXfrm>
    </dsp:sp>
    <dsp:sp modelId="{F13D7BF3-60DF-3646-BB51-E85EBB7C4D0E}">
      <dsp:nvSpPr>
        <dsp:cNvPr id="0" name=""/>
        <dsp:cNvSpPr/>
      </dsp:nvSpPr>
      <dsp:spPr>
        <a:xfrm>
          <a:off x="73333" y="3595971"/>
          <a:ext cx="705340" cy="705340"/>
        </a:xfrm>
        <a:prstGeom prst="ellipse">
          <a:avLst/>
        </a:prstGeom>
        <a:solidFill>
          <a:srgbClr val="00B050"/>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F29DA-C82B-7D4B-8B98-6C399DA32671}">
      <dsp:nvSpPr>
        <dsp:cNvPr id="0" name=""/>
        <dsp:cNvSpPr/>
      </dsp:nvSpPr>
      <dsp:spPr>
        <a:xfrm>
          <a:off x="47" y="30889"/>
          <a:ext cx="4575516" cy="10368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smtClean="0"/>
            <a:t>Lasso Regression</a:t>
          </a:r>
          <a:endParaRPr lang="en-US" sz="2800" kern="1200" dirty="0"/>
        </a:p>
      </dsp:txBody>
      <dsp:txXfrm>
        <a:off x="47" y="30889"/>
        <a:ext cx="4575516" cy="1036800"/>
      </dsp:txXfrm>
    </dsp:sp>
    <dsp:sp modelId="{1B2BE333-4E34-0547-9EBA-A89B41EFB17E}">
      <dsp:nvSpPr>
        <dsp:cNvPr id="0" name=""/>
        <dsp:cNvSpPr/>
      </dsp:nvSpPr>
      <dsp:spPr>
        <a:xfrm>
          <a:off x="47" y="1067689"/>
          <a:ext cx="4575516" cy="158112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Penalizes the absolute size of coefficients</a:t>
          </a:r>
          <a:endParaRPr lang="en-US" sz="1800" kern="1200" dirty="0"/>
        </a:p>
        <a:p>
          <a:pPr marL="171450" lvl="1" indent="-171450" algn="l" defTabSz="800100">
            <a:lnSpc>
              <a:spcPct val="90000"/>
            </a:lnSpc>
            <a:spcBef>
              <a:spcPct val="0"/>
            </a:spcBef>
            <a:spcAft>
              <a:spcPct val="15000"/>
            </a:spcAft>
            <a:buChar char="•"/>
          </a:pPr>
          <a:r>
            <a:rPr lang="en-US" sz="1800" kern="1200" dirty="0" smtClean="0"/>
            <a:t>Practically this leads to coefficients that can be exactly 0</a:t>
          </a:r>
          <a:endParaRPr lang="en-US" sz="1800" kern="1200" dirty="0"/>
        </a:p>
        <a:p>
          <a:pPr marL="171450" lvl="1" indent="-171450" algn="l" defTabSz="800100">
            <a:lnSpc>
              <a:spcPct val="90000"/>
            </a:lnSpc>
            <a:spcBef>
              <a:spcPct val="0"/>
            </a:spcBef>
            <a:spcAft>
              <a:spcPct val="15000"/>
            </a:spcAft>
            <a:buChar char="•"/>
          </a:pPr>
          <a:r>
            <a:rPr lang="en-US" sz="1800" kern="1200" dirty="0" smtClean="0"/>
            <a:t>Offers automatic feature selection because it can completely remove some features</a:t>
          </a:r>
          <a:endParaRPr lang="en-US" sz="1800" kern="1200" dirty="0"/>
        </a:p>
      </dsp:txBody>
      <dsp:txXfrm>
        <a:off x="47" y="1067689"/>
        <a:ext cx="4575516" cy="1581120"/>
      </dsp:txXfrm>
    </dsp:sp>
    <dsp:sp modelId="{DE9B3238-4790-D34E-9D3B-41F8981FFEC2}">
      <dsp:nvSpPr>
        <dsp:cNvPr id="0" name=""/>
        <dsp:cNvSpPr/>
      </dsp:nvSpPr>
      <dsp:spPr>
        <a:xfrm>
          <a:off x="5216136" y="30889"/>
          <a:ext cx="4575516" cy="10368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kern="1200" dirty="0" smtClean="0"/>
            <a:t>Ridge Regression</a:t>
          </a:r>
          <a:endParaRPr lang="en-US" sz="3600" kern="1200" dirty="0"/>
        </a:p>
      </dsp:txBody>
      <dsp:txXfrm>
        <a:off x="5216136" y="30889"/>
        <a:ext cx="4575516" cy="1036800"/>
      </dsp:txXfrm>
    </dsp:sp>
    <dsp:sp modelId="{16256BAA-C75B-E04D-B5F5-35048F3C7B45}">
      <dsp:nvSpPr>
        <dsp:cNvPr id="0" name=""/>
        <dsp:cNvSpPr/>
      </dsp:nvSpPr>
      <dsp:spPr>
        <a:xfrm>
          <a:off x="5216136" y="1067689"/>
          <a:ext cx="4575516" cy="158112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mn-lt"/>
            </a:rPr>
            <a:t>Penalizes the squared size of coefficients</a:t>
          </a:r>
          <a:endParaRPr lang="en-US" sz="1800" kern="1200" dirty="0">
            <a:latin typeface="+mn-lt"/>
          </a:endParaRPr>
        </a:p>
        <a:p>
          <a:pPr marL="171450" lvl="1" indent="-171450" algn="l" defTabSz="800100">
            <a:lnSpc>
              <a:spcPct val="90000"/>
            </a:lnSpc>
            <a:spcBef>
              <a:spcPct val="0"/>
            </a:spcBef>
            <a:spcAft>
              <a:spcPct val="15000"/>
            </a:spcAft>
            <a:buChar char="•"/>
          </a:pPr>
          <a:r>
            <a:rPr lang="en-US" sz="1800" kern="1200" dirty="0" smtClean="0">
              <a:latin typeface="+mn-lt"/>
            </a:rPr>
            <a:t>Practically this leads to smaller coefficients but it </a:t>
          </a:r>
          <a:r>
            <a:rPr lang="en-US" sz="1800" kern="1200" dirty="0" smtClean="0">
              <a:latin typeface="+mn-lt"/>
            </a:rPr>
            <a:t>doesn't </a:t>
          </a:r>
          <a:r>
            <a:rPr lang="en-US" sz="1800" kern="1200" dirty="0" smtClean="0">
              <a:latin typeface="+mn-lt"/>
            </a:rPr>
            <a:t>force them to 0</a:t>
          </a:r>
          <a:endParaRPr lang="en-US" sz="1800" kern="1200" dirty="0">
            <a:latin typeface="+mn-lt"/>
          </a:endParaRPr>
        </a:p>
        <a:p>
          <a:pPr marL="171450" lvl="1" indent="-171450" algn="l" defTabSz="800100">
            <a:lnSpc>
              <a:spcPct val="90000"/>
            </a:lnSpc>
            <a:spcBef>
              <a:spcPct val="0"/>
            </a:spcBef>
            <a:spcAft>
              <a:spcPct val="15000"/>
            </a:spcAft>
            <a:buChar char="•"/>
          </a:pPr>
          <a:r>
            <a:rPr lang="en-US" sz="1800" kern="1200" dirty="0" smtClean="0">
              <a:latin typeface="+mn-lt"/>
            </a:rPr>
            <a:t>Offers feature shrinkage</a:t>
          </a:r>
          <a:endParaRPr lang="en-US" sz="1800" kern="1200" dirty="0">
            <a:latin typeface="+mn-lt"/>
          </a:endParaRPr>
        </a:p>
      </dsp:txBody>
      <dsp:txXfrm>
        <a:off x="5216136" y="1067689"/>
        <a:ext cx="4575516" cy="158112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12/16/17</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12/16/17</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1390991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313413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1819015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32147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957831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1892427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1556041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47086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a:p>
        </p:txBody>
      </p:sp>
    </p:spTree>
    <p:extLst>
      <p:ext uri="{BB962C8B-B14F-4D97-AF65-F5344CB8AC3E}">
        <p14:creationId xmlns:p14="http://schemas.microsoft.com/office/powerpoint/2010/main" val="151970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740216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2038558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867993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1362666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1575639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872689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1080901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4" Type="http://schemas.openxmlformats.org/officeDocument/2006/relationships/hyperlink" Target="http://www.nealanalytics.com/neal-creative/templates/" TargetMode="External"/><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nealanalytics.com/neal-creative/templates/"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4"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Drag picture to placeholder or click icon to add</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Drag picture to placeholder or click icon to add</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Drag picture to placeholder or click icon to add</a:t>
            </a:r>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smtClean="0"/>
              <a:t>Drag picture to placeholder or click icon to add</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Drag picture to placeholder or click icon to add</a:t>
            </a:r>
            <a:endParaRPr lang="en-US"/>
          </a:p>
        </p:txBody>
      </p:sp>
      <p:sp>
        <p:nvSpPr>
          <p:cNvPr id="12" name="TextBox 11">
            <a:hlinkClick r:id="rId3"/>
            <a:extLst>
              <a:ext uri="{FF2B5EF4-FFF2-40B4-BE49-F238E27FC236}">
                <a16:creationId xmlns=""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smtClean="0"/>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elitedatascience.com/" TargetMode="External"/><Relationship Id="rId4" Type="http://schemas.openxmlformats.org/officeDocument/2006/relationships/hyperlink" Target="https://www.coursera.org/specializations/machine-learning" TargetMode="External"/><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hyperlink" Target="mailto:fahad.sarfraz@outlook.com" TargetMode="External"/><Relationship Id="rId5" Type="http://schemas.openxmlformats.org/officeDocument/2006/relationships/hyperlink" Target="https://www.linkedin.com/in/fahadsarfraz/" TargetMode="External"/><Relationship Id="rId6" Type="http://schemas.openxmlformats.org/officeDocument/2006/relationships/hyperlink" Target="https://github.com/fahad92virgo/" TargetMode="External"/><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36370" t="-89" r="-693" b="-1861"/>
          <a:stretch/>
        </p:blipFill>
        <p:spPr>
          <a:xfrm>
            <a:off x="157069" y="6883"/>
            <a:ext cx="11806330" cy="6641060"/>
          </a:xfrm>
        </p:spPr>
      </p:pic>
      <p:sp>
        <p:nvSpPr>
          <p:cNvPr id="4" name="Rectangle 3"/>
          <p:cNvSpPr/>
          <p:nvPr/>
        </p:nvSpPr>
        <p:spPr>
          <a:xfrm>
            <a:off x="-35766" y="6883"/>
            <a:ext cx="12192000" cy="6858000"/>
          </a:xfrm>
          <a:prstGeom prst="rect">
            <a:avLst/>
          </a:prstGeom>
          <a:solidFill>
            <a:schemeClr val="accent2">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7479454" y="4177372"/>
            <a:ext cx="3181466" cy="858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smtClean="0">
                <a:gradFill>
                  <a:gsLst>
                    <a:gs pos="0">
                      <a:srgbClr val="75D1FF">
                        <a:lumMod val="5000"/>
                        <a:lumOff val="95000"/>
                      </a:srgbClr>
                    </a:gs>
                    <a:gs pos="100000">
                      <a:srgbClr val="FFFFFF"/>
                    </a:gs>
                  </a:gsLst>
                  <a:lin ang="5400000" scaled="1"/>
                </a:gradFill>
              </a:rPr>
              <a:t>Fahad </a:t>
            </a:r>
            <a:r>
              <a:rPr lang="en-US" sz="2800" dirty="0" err="1" smtClean="0">
                <a:gradFill>
                  <a:gsLst>
                    <a:gs pos="0">
                      <a:srgbClr val="75D1FF">
                        <a:lumMod val="5000"/>
                        <a:lumOff val="95000"/>
                      </a:srgbClr>
                    </a:gs>
                    <a:gs pos="100000">
                      <a:srgbClr val="FFFFFF"/>
                    </a:gs>
                  </a:gsLst>
                  <a:lin ang="5400000" scaled="1"/>
                </a:gradFill>
              </a:rPr>
              <a:t>Sarfraz</a:t>
            </a:r>
            <a:endParaRPr lang="en-US" sz="2800" dirty="0" smtClean="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923330"/>
          </a:xfrm>
        </p:spPr>
        <p:txBody>
          <a:bodyPr/>
          <a:lstStyle/>
          <a:p>
            <a:r>
              <a:rPr lang="en-US" sz="6000" dirty="0" smtClean="0"/>
              <a:t>Applied Machine Learning</a:t>
            </a:r>
            <a:endParaRPr lang="en-US" sz="6000" dirty="0"/>
          </a:p>
        </p:txBody>
      </p:sp>
      <p:sp>
        <p:nvSpPr>
          <p:cNvPr id="8" name="Text Placeholder 7"/>
          <p:cNvSpPr>
            <a:spLocks noGrp="1"/>
          </p:cNvSpPr>
          <p:nvPr>
            <p:ph type="body" sz="quarter" idx="13"/>
          </p:nvPr>
        </p:nvSpPr>
        <p:spPr>
          <a:xfrm>
            <a:off x="1396266" y="3162946"/>
            <a:ext cx="9461500" cy="757130"/>
          </a:xfrm>
        </p:spPr>
        <p:txBody>
          <a:bodyPr/>
          <a:lstStyle/>
          <a:p>
            <a:r>
              <a:rPr lang="en-US" dirty="0" smtClean="0"/>
              <a:t>A Case Study Approach</a:t>
            </a:r>
            <a:endParaRPr lang="en-US"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11" y="171968"/>
            <a:ext cx="1892300" cy="73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10</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Feature Engineering</a:t>
            </a:r>
            <a:endParaRPr lang="en-US" sz="4000" dirty="0"/>
          </a:p>
        </p:txBody>
      </p:sp>
      <p:sp>
        <p:nvSpPr>
          <p:cNvPr id="3" name="TextBox 2"/>
          <p:cNvSpPr txBox="1"/>
          <p:nvPr/>
        </p:nvSpPr>
        <p:spPr>
          <a:xfrm>
            <a:off x="520700" y="1917700"/>
            <a:ext cx="11049000" cy="5078313"/>
          </a:xfrm>
          <a:prstGeom prst="rect">
            <a:avLst/>
          </a:prstGeom>
          <a:noFill/>
        </p:spPr>
        <p:txBody>
          <a:bodyPr wrap="square" rtlCol="0">
            <a:spAutoFit/>
          </a:bodyPr>
          <a:lstStyle/>
          <a:p>
            <a:pPr algn="ctr" fontAlgn="base"/>
            <a:r>
              <a:rPr lang="en-US" dirty="0">
                <a:solidFill>
                  <a:schemeClr val="bg1"/>
                </a:solidFill>
              </a:rPr>
              <a:t>“</a:t>
            </a:r>
            <a:r>
              <a:rPr lang="en-US" b="1" dirty="0">
                <a:solidFill>
                  <a:schemeClr val="bg1"/>
                </a:solidFill>
              </a:rPr>
              <a:t>Applied machine learning</a:t>
            </a:r>
            <a:r>
              <a:rPr lang="en-US" dirty="0">
                <a:solidFill>
                  <a:schemeClr val="bg1"/>
                </a:solidFill>
              </a:rPr>
              <a:t>” is basically </a:t>
            </a:r>
            <a:r>
              <a:rPr lang="en-US" b="1" dirty="0">
                <a:solidFill>
                  <a:schemeClr val="bg1"/>
                </a:solidFill>
              </a:rPr>
              <a:t>feature engineering</a:t>
            </a:r>
            <a:r>
              <a:rPr lang="en-US" dirty="0" smtClean="0">
                <a:solidFill>
                  <a:schemeClr val="bg1"/>
                </a:solidFill>
              </a:rPr>
              <a:t>.” -  </a:t>
            </a:r>
            <a:r>
              <a:rPr lang="en-US" dirty="0">
                <a:solidFill>
                  <a:schemeClr val="bg1"/>
                </a:solidFill>
              </a:rPr>
              <a:t>Andrew </a:t>
            </a:r>
            <a:r>
              <a:rPr lang="en-US" dirty="0" smtClean="0">
                <a:solidFill>
                  <a:schemeClr val="bg1"/>
                </a:solidFill>
              </a:rPr>
              <a:t>Ng</a:t>
            </a:r>
          </a:p>
          <a:p>
            <a:pPr fontAlgn="base"/>
            <a:endParaRPr lang="en-US" dirty="0">
              <a:solidFill>
                <a:schemeClr val="bg1"/>
              </a:solidFill>
            </a:endParaRPr>
          </a:p>
          <a:p>
            <a:pPr fontAlgn="base"/>
            <a:r>
              <a:rPr lang="en-US" dirty="0" smtClean="0">
                <a:solidFill>
                  <a:schemeClr val="bg1"/>
                </a:solidFill>
              </a:rPr>
              <a:t>Feature </a:t>
            </a:r>
            <a:r>
              <a:rPr lang="en-US" dirty="0">
                <a:solidFill>
                  <a:schemeClr val="bg1"/>
                </a:solidFill>
              </a:rPr>
              <a:t>engineering is about </a:t>
            </a:r>
            <a:r>
              <a:rPr lang="en-US" b="1" dirty="0">
                <a:solidFill>
                  <a:schemeClr val="bg1"/>
                </a:solidFill>
              </a:rPr>
              <a:t>creating new input features</a:t>
            </a:r>
            <a:r>
              <a:rPr lang="en-US" dirty="0">
                <a:solidFill>
                  <a:schemeClr val="bg1"/>
                </a:solidFill>
              </a:rPr>
              <a:t> from </a:t>
            </a:r>
            <a:r>
              <a:rPr lang="en-US" dirty="0" smtClean="0">
                <a:solidFill>
                  <a:schemeClr val="bg1"/>
                </a:solidFill>
              </a:rPr>
              <a:t>our </a:t>
            </a:r>
            <a:r>
              <a:rPr lang="en-US" dirty="0">
                <a:solidFill>
                  <a:schemeClr val="bg1"/>
                </a:solidFill>
              </a:rPr>
              <a:t>existing ones.</a:t>
            </a:r>
          </a:p>
          <a:p>
            <a:pPr fontAlgn="base"/>
            <a:endParaRPr lang="en-US" dirty="0" smtClean="0">
              <a:solidFill>
                <a:schemeClr val="bg1"/>
              </a:solidFill>
            </a:endParaRPr>
          </a:p>
          <a:p>
            <a:pPr fontAlgn="base"/>
            <a:r>
              <a:rPr lang="en-US" dirty="0" smtClean="0">
                <a:solidFill>
                  <a:schemeClr val="bg1"/>
                </a:solidFill>
              </a:rPr>
              <a:t>Feature Engineering allows us to:</a:t>
            </a:r>
          </a:p>
          <a:p>
            <a:pPr marL="742950" lvl="1" indent="-285750" fontAlgn="base">
              <a:buFont typeface="Arial" charset="0"/>
              <a:buChar char="•"/>
            </a:pPr>
            <a:r>
              <a:rPr lang="en-US" dirty="0" smtClean="0">
                <a:solidFill>
                  <a:schemeClr val="bg1"/>
                </a:solidFill>
              </a:rPr>
              <a:t>isolate </a:t>
            </a:r>
            <a:r>
              <a:rPr lang="en-US" dirty="0">
                <a:solidFill>
                  <a:schemeClr val="bg1"/>
                </a:solidFill>
              </a:rPr>
              <a:t>and highlight key information, which helps your algorithms "focus" on what’s important.</a:t>
            </a:r>
          </a:p>
          <a:p>
            <a:pPr marL="742950" lvl="1" indent="-285750" fontAlgn="base">
              <a:buFont typeface="Arial" charset="0"/>
              <a:buChar char="•"/>
            </a:pPr>
            <a:r>
              <a:rPr lang="en-US" dirty="0" smtClean="0">
                <a:solidFill>
                  <a:schemeClr val="bg1"/>
                </a:solidFill>
              </a:rPr>
              <a:t>bring </a:t>
            </a:r>
            <a:r>
              <a:rPr lang="en-US" dirty="0">
                <a:solidFill>
                  <a:schemeClr val="bg1"/>
                </a:solidFill>
              </a:rPr>
              <a:t>in </a:t>
            </a:r>
            <a:r>
              <a:rPr lang="en-US" dirty="0" smtClean="0">
                <a:solidFill>
                  <a:schemeClr val="bg1"/>
                </a:solidFill>
              </a:rPr>
              <a:t>our </a:t>
            </a:r>
            <a:r>
              <a:rPr lang="en-US" dirty="0">
                <a:solidFill>
                  <a:schemeClr val="bg1"/>
                </a:solidFill>
              </a:rPr>
              <a:t>own </a:t>
            </a:r>
            <a:r>
              <a:rPr lang="en-US" b="1" dirty="0">
                <a:solidFill>
                  <a:schemeClr val="bg1"/>
                </a:solidFill>
              </a:rPr>
              <a:t>domain expertise</a:t>
            </a:r>
            <a:r>
              <a:rPr lang="en-US" dirty="0" smtClean="0">
                <a:solidFill>
                  <a:schemeClr val="bg1"/>
                </a:solidFill>
              </a:rPr>
              <a:t>.</a:t>
            </a:r>
          </a:p>
          <a:p>
            <a:pPr marL="742950" lvl="1" indent="-285750" fontAlgn="base">
              <a:buFont typeface="Arial" charset="0"/>
              <a:buChar char="•"/>
            </a:pPr>
            <a:endParaRPr lang="en-US" dirty="0" smtClean="0">
              <a:solidFill>
                <a:schemeClr val="bg1"/>
              </a:solidFill>
            </a:endParaRPr>
          </a:p>
          <a:p>
            <a:pPr fontAlgn="base"/>
            <a:r>
              <a:rPr lang="en-US" b="1" dirty="0" smtClean="0">
                <a:solidFill>
                  <a:schemeClr val="bg1"/>
                </a:solidFill>
              </a:rPr>
              <a:t>Guidelines:</a:t>
            </a:r>
            <a:endParaRPr lang="en-US" b="1" dirty="0">
              <a:solidFill>
                <a:schemeClr val="bg1"/>
              </a:solidFill>
            </a:endParaRPr>
          </a:p>
          <a:p>
            <a:pPr marL="742950" lvl="1" indent="-285750" fontAlgn="base">
              <a:buFont typeface="Arial" charset="0"/>
              <a:buChar char="•"/>
            </a:pPr>
            <a:r>
              <a:rPr lang="en-US" b="1" dirty="0" smtClean="0">
                <a:solidFill>
                  <a:schemeClr val="bg1"/>
                </a:solidFill>
              </a:rPr>
              <a:t>Interaction features: </a:t>
            </a:r>
            <a:r>
              <a:rPr lang="en-US" dirty="0" smtClean="0">
                <a:solidFill>
                  <a:schemeClr val="bg1"/>
                </a:solidFill>
              </a:rPr>
              <a:t>combinations </a:t>
            </a:r>
            <a:r>
              <a:rPr lang="en-US" dirty="0">
                <a:solidFill>
                  <a:schemeClr val="bg1"/>
                </a:solidFill>
              </a:rPr>
              <a:t>of two or more features</a:t>
            </a:r>
            <a:r>
              <a:rPr lang="en-US" dirty="0" smtClean="0">
                <a:solidFill>
                  <a:schemeClr val="bg1"/>
                </a:solidFill>
              </a:rPr>
              <a:t>.</a:t>
            </a:r>
          </a:p>
          <a:p>
            <a:pPr marL="742950" lvl="1" indent="-285750" fontAlgn="base">
              <a:buFont typeface="Arial" charset="0"/>
              <a:buChar char="•"/>
            </a:pPr>
            <a:r>
              <a:rPr lang="en-US" b="1" dirty="0" smtClean="0">
                <a:solidFill>
                  <a:schemeClr val="bg1"/>
                </a:solidFill>
              </a:rPr>
              <a:t>Sparse Classes: </a:t>
            </a:r>
            <a:r>
              <a:rPr lang="en-US" dirty="0" smtClean="0">
                <a:solidFill>
                  <a:schemeClr val="bg1"/>
                </a:solidFill>
              </a:rPr>
              <a:t>group </a:t>
            </a:r>
            <a:r>
              <a:rPr lang="en-US" dirty="0">
                <a:solidFill>
                  <a:schemeClr val="bg1"/>
                </a:solidFill>
              </a:rPr>
              <a:t>sparse </a:t>
            </a:r>
            <a:r>
              <a:rPr lang="en-US" dirty="0" smtClean="0">
                <a:solidFill>
                  <a:schemeClr val="bg1"/>
                </a:solidFill>
              </a:rPr>
              <a:t>classes</a:t>
            </a:r>
            <a:r>
              <a:rPr lang="en-US" dirty="0">
                <a:solidFill>
                  <a:schemeClr val="bg1"/>
                </a:solidFill>
              </a:rPr>
              <a:t> </a:t>
            </a:r>
            <a:r>
              <a:rPr lang="en-US" dirty="0" smtClean="0">
                <a:solidFill>
                  <a:schemeClr val="bg1"/>
                </a:solidFill>
              </a:rPr>
              <a:t>together </a:t>
            </a:r>
            <a:r>
              <a:rPr lang="en-US" dirty="0">
                <a:solidFill>
                  <a:schemeClr val="bg1"/>
                </a:solidFill>
              </a:rPr>
              <a:t>that have very few total observations. </a:t>
            </a:r>
            <a:endParaRPr lang="en-US" dirty="0" smtClean="0">
              <a:solidFill>
                <a:schemeClr val="bg1"/>
              </a:solidFill>
            </a:endParaRPr>
          </a:p>
          <a:p>
            <a:pPr marL="742950" lvl="1" indent="-285750" fontAlgn="base">
              <a:buFont typeface="Arial" charset="0"/>
              <a:buChar char="•"/>
            </a:pPr>
            <a:r>
              <a:rPr lang="en-US" b="1" dirty="0" smtClean="0">
                <a:solidFill>
                  <a:schemeClr val="bg1"/>
                </a:solidFill>
              </a:rPr>
              <a:t>Dummy Variables: </a:t>
            </a:r>
            <a:r>
              <a:rPr lang="en-US" dirty="0">
                <a:solidFill>
                  <a:schemeClr val="bg1"/>
                </a:solidFill>
              </a:rPr>
              <a:t>Most machine learning algorithms cannot directly handle categorical features. </a:t>
            </a:r>
            <a:endParaRPr lang="en-US" dirty="0" smtClean="0">
              <a:solidFill>
                <a:schemeClr val="bg1"/>
              </a:solidFill>
            </a:endParaRPr>
          </a:p>
          <a:p>
            <a:pPr marL="742950" lvl="1" indent="-285750" fontAlgn="base">
              <a:buFont typeface="Arial" charset="0"/>
              <a:buChar char="•"/>
            </a:pPr>
            <a:r>
              <a:rPr lang="en-US" dirty="0">
                <a:solidFill>
                  <a:schemeClr val="bg1"/>
                </a:solidFill>
              </a:rPr>
              <a:t>remove unused or redundant features from the dataset.</a:t>
            </a:r>
            <a:endParaRPr lang="en-US" b="1" dirty="0">
              <a:solidFill>
                <a:schemeClr val="bg1"/>
              </a:solidFill>
            </a:endParaRPr>
          </a:p>
          <a:p>
            <a:pPr marL="742950" lvl="1" indent="-285750" fontAlgn="base">
              <a:buFont typeface="Arial" charset="0"/>
              <a:buChar char="•"/>
            </a:pPr>
            <a:endParaRPr lang="en-US" dirty="0" smtClean="0">
              <a:solidFill>
                <a:schemeClr val="bg1"/>
              </a:solidFill>
            </a:endParaRPr>
          </a:p>
          <a:p>
            <a:pPr fontAlgn="base"/>
            <a:endParaRPr lang="en-US" dirty="0">
              <a:solidFill>
                <a:schemeClr val="bg1"/>
              </a:solidFill>
            </a:endParaRPr>
          </a:p>
          <a:p>
            <a:pPr fontAlgn="base"/>
            <a:endParaRPr lang="en-US" dirty="0">
              <a:solidFill>
                <a:schemeClr val="bg1"/>
              </a:solidFill>
            </a:endParaRPr>
          </a:p>
          <a:p>
            <a:pPr fontAlgn="base"/>
            <a:endParaRPr lang="en-US" dirty="0" smtClean="0">
              <a:solidFill>
                <a:schemeClr val="bg1"/>
              </a:solidFill>
            </a:endParaRPr>
          </a:p>
          <a:p>
            <a:pPr marL="742950" lvl="1" indent="-285750" fontAlgn="base">
              <a:buFont typeface="Arial" charset="0"/>
              <a:buChar char="•"/>
            </a:pPr>
            <a:endParaRPr lang="en-US" dirty="0">
              <a:solidFill>
                <a:schemeClr val="bg1"/>
              </a:solidFill>
            </a:endParaRPr>
          </a:p>
        </p:txBody>
      </p:sp>
    </p:spTree>
    <p:extLst>
      <p:ext uri="{BB962C8B-B14F-4D97-AF65-F5344CB8AC3E}">
        <p14:creationId xmlns:p14="http://schemas.microsoft.com/office/powerpoint/2010/main" val="22315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11</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Algorithm Selection</a:t>
            </a:r>
            <a:endParaRPr lang="en-US" sz="4000" dirty="0"/>
          </a:p>
        </p:txBody>
      </p:sp>
      <p:sp>
        <p:nvSpPr>
          <p:cNvPr id="3" name="TextBox 2"/>
          <p:cNvSpPr txBox="1"/>
          <p:nvPr/>
        </p:nvSpPr>
        <p:spPr>
          <a:xfrm>
            <a:off x="520700" y="1854827"/>
            <a:ext cx="11049000" cy="1569660"/>
          </a:xfrm>
          <a:prstGeom prst="rect">
            <a:avLst/>
          </a:prstGeom>
          <a:noFill/>
        </p:spPr>
        <p:txBody>
          <a:bodyPr wrap="square" rtlCol="0">
            <a:spAutoFit/>
          </a:bodyPr>
          <a:lstStyle/>
          <a:p>
            <a:pPr lvl="1" fontAlgn="base"/>
            <a:endParaRPr lang="en-US" dirty="0" smtClean="0">
              <a:solidFill>
                <a:schemeClr val="bg1"/>
              </a:solidFill>
            </a:endParaRPr>
          </a:p>
          <a:p>
            <a:pPr marL="342900" indent="-342900" fontAlgn="base">
              <a:buFont typeface="Arial" charset="0"/>
              <a:buChar char="•"/>
            </a:pPr>
            <a:r>
              <a:rPr lang="en-US" sz="2400" b="1" dirty="0" smtClean="0">
                <a:solidFill>
                  <a:schemeClr val="bg1"/>
                </a:solidFill>
              </a:rPr>
              <a:t>Linear Regression</a:t>
            </a:r>
            <a:endParaRPr lang="en-US" sz="2400" b="1" dirty="0">
              <a:solidFill>
                <a:schemeClr val="bg1"/>
              </a:solidFill>
            </a:endParaRPr>
          </a:p>
          <a:p>
            <a:pPr fontAlgn="base"/>
            <a:endParaRPr lang="en-US" dirty="0">
              <a:solidFill>
                <a:schemeClr val="bg1"/>
              </a:solidFill>
            </a:endParaRPr>
          </a:p>
          <a:p>
            <a:pPr fontAlgn="base"/>
            <a:endParaRPr lang="en-US" dirty="0" smtClean="0">
              <a:solidFill>
                <a:schemeClr val="bg1"/>
              </a:solidFill>
            </a:endParaRPr>
          </a:p>
          <a:p>
            <a:pPr marL="742950" lvl="1" indent="-285750" fontAlgn="base">
              <a:buFont typeface="Arial" charset="0"/>
              <a:buChar char="•"/>
            </a:pP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2639657"/>
            <a:ext cx="3370545" cy="2223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4511022" y="2639657"/>
            <a:ext cx="6870700" cy="2585323"/>
          </a:xfrm>
          <a:prstGeom prst="rect">
            <a:avLst/>
          </a:prstGeom>
          <a:noFill/>
        </p:spPr>
        <p:txBody>
          <a:bodyPr wrap="square" rtlCol="0">
            <a:spAutoFit/>
          </a:bodyPr>
          <a:lstStyle/>
          <a:p>
            <a:r>
              <a:rPr lang="en-US" dirty="0">
                <a:solidFill>
                  <a:schemeClr val="bg1"/>
                </a:solidFill>
              </a:rPr>
              <a:t>Simple linear regression models fit a "straight </a:t>
            </a:r>
            <a:r>
              <a:rPr lang="en-US" dirty="0" smtClean="0">
                <a:solidFill>
                  <a:schemeClr val="bg1"/>
                </a:solidFill>
              </a:rPr>
              <a:t>line”, or more precisely a a</a:t>
            </a:r>
            <a:r>
              <a:rPr lang="en-US" dirty="0">
                <a:solidFill>
                  <a:schemeClr val="bg1"/>
                </a:solidFill>
              </a:rPr>
              <a:t> </a:t>
            </a:r>
            <a:r>
              <a:rPr lang="en-US" i="1" dirty="0">
                <a:solidFill>
                  <a:schemeClr val="bg1"/>
                </a:solidFill>
              </a:rPr>
              <a:t>hyperplane</a:t>
            </a:r>
            <a:r>
              <a:rPr lang="en-US" dirty="0">
                <a:solidFill>
                  <a:schemeClr val="bg1"/>
                </a:solidFill>
              </a:rPr>
              <a:t> depending on the number of </a:t>
            </a:r>
            <a:r>
              <a:rPr lang="en-US" dirty="0" smtClean="0">
                <a:solidFill>
                  <a:schemeClr val="bg1"/>
                </a:solidFill>
              </a:rPr>
              <a:t>features.</a:t>
            </a:r>
          </a:p>
          <a:p>
            <a:endParaRPr lang="en-US" dirty="0">
              <a:solidFill>
                <a:schemeClr val="bg1"/>
              </a:solidFill>
            </a:endParaRPr>
          </a:p>
          <a:p>
            <a:r>
              <a:rPr lang="en-US" dirty="0">
                <a:solidFill>
                  <a:schemeClr val="bg1"/>
                </a:solidFill>
              </a:rPr>
              <a:t>Their main advantage is that they are easy to interpret and </a:t>
            </a:r>
            <a:r>
              <a:rPr lang="en-US" dirty="0" smtClean="0">
                <a:solidFill>
                  <a:schemeClr val="bg1"/>
                </a:solidFill>
              </a:rPr>
              <a:t>understand</a:t>
            </a:r>
          </a:p>
          <a:p>
            <a:endParaRPr lang="en-US" dirty="0">
              <a:solidFill>
                <a:schemeClr val="bg1"/>
              </a:solidFill>
            </a:endParaRPr>
          </a:p>
          <a:p>
            <a:r>
              <a:rPr lang="en-US" dirty="0" smtClean="0">
                <a:solidFill>
                  <a:schemeClr val="bg1"/>
                </a:solidFill>
              </a:rPr>
              <a:t>However, simple </a:t>
            </a:r>
            <a:r>
              <a:rPr lang="en-US" dirty="0">
                <a:solidFill>
                  <a:schemeClr val="bg1"/>
                </a:solidFill>
              </a:rPr>
              <a:t>linear regression suffers from two major </a:t>
            </a:r>
            <a:r>
              <a:rPr lang="en-US" dirty="0" smtClean="0">
                <a:solidFill>
                  <a:schemeClr val="bg1"/>
                </a:solidFill>
              </a:rPr>
              <a:t>flaws:</a:t>
            </a:r>
          </a:p>
          <a:p>
            <a:pPr marL="800100" lvl="1" indent="-342900" fontAlgn="base">
              <a:buFont typeface="Arial" charset="0"/>
              <a:buChar char="•"/>
            </a:pPr>
            <a:r>
              <a:rPr lang="en-US" dirty="0" smtClean="0">
                <a:solidFill>
                  <a:schemeClr val="bg1"/>
                </a:solidFill>
              </a:rPr>
              <a:t>It's </a:t>
            </a:r>
            <a:r>
              <a:rPr lang="en-US" dirty="0">
                <a:solidFill>
                  <a:schemeClr val="bg1"/>
                </a:solidFill>
              </a:rPr>
              <a:t>prone to </a:t>
            </a:r>
            <a:r>
              <a:rPr lang="en-US" dirty="0" err="1">
                <a:solidFill>
                  <a:schemeClr val="bg1"/>
                </a:solidFill>
              </a:rPr>
              <a:t>overfit</a:t>
            </a:r>
            <a:r>
              <a:rPr lang="en-US" dirty="0">
                <a:solidFill>
                  <a:schemeClr val="bg1"/>
                </a:solidFill>
              </a:rPr>
              <a:t> with many input </a:t>
            </a:r>
            <a:r>
              <a:rPr lang="en-US" dirty="0" smtClean="0">
                <a:solidFill>
                  <a:schemeClr val="bg1"/>
                </a:solidFill>
              </a:rPr>
              <a:t>features.</a:t>
            </a:r>
          </a:p>
          <a:p>
            <a:pPr marL="800100" lvl="1" indent="-342900" fontAlgn="base">
              <a:buFont typeface="Arial" charset="0"/>
              <a:buChar char="•"/>
            </a:pPr>
            <a:r>
              <a:rPr lang="en-US" dirty="0" smtClean="0">
                <a:solidFill>
                  <a:schemeClr val="bg1"/>
                </a:solidFill>
              </a:rPr>
              <a:t>It </a:t>
            </a:r>
            <a:r>
              <a:rPr lang="en-US" dirty="0">
                <a:solidFill>
                  <a:schemeClr val="bg1"/>
                </a:solidFill>
              </a:rPr>
              <a:t>cannot easily express non-linear relationships.</a:t>
            </a:r>
          </a:p>
          <a:p>
            <a:endParaRPr lang="en-US" dirty="0"/>
          </a:p>
        </p:txBody>
      </p:sp>
    </p:spTree>
    <p:extLst>
      <p:ext uri="{BB962C8B-B14F-4D97-AF65-F5344CB8AC3E}">
        <p14:creationId xmlns:p14="http://schemas.microsoft.com/office/powerpoint/2010/main" val="1039070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12</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Algorithm Selection cont..</a:t>
            </a:r>
            <a:endParaRPr lang="en-US" sz="4000" dirty="0"/>
          </a:p>
        </p:txBody>
      </p:sp>
      <p:sp>
        <p:nvSpPr>
          <p:cNvPr id="3" name="TextBox 2"/>
          <p:cNvSpPr txBox="1"/>
          <p:nvPr/>
        </p:nvSpPr>
        <p:spPr>
          <a:xfrm>
            <a:off x="520700" y="1854827"/>
            <a:ext cx="11049000" cy="3046988"/>
          </a:xfrm>
          <a:prstGeom prst="rect">
            <a:avLst/>
          </a:prstGeom>
          <a:noFill/>
        </p:spPr>
        <p:txBody>
          <a:bodyPr wrap="square" rtlCol="0">
            <a:spAutoFit/>
          </a:bodyPr>
          <a:lstStyle/>
          <a:p>
            <a:pPr fontAlgn="base"/>
            <a:r>
              <a:rPr lang="en-US" sz="2400" b="1" dirty="0" smtClean="0">
                <a:solidFill>
                  <a:schemeClr val="bg1"/>
                </a:solidFill>
              </a:rPr>
              <a:t>Regularization:</a:t>
            </a:r>
          </a:p>
          <a:p>
            <a:pPr lvl="1" fontAlgn="base"/>
            <a:r>
              <a:rPr lang="en-US" dirty="0">
                <a:solidFill>
                  <a:schemeClr val="bg1"/>
                </a:solidFill>
              </a:rPr>
              <a:t>Regularization is a technique used to prevent overfitting by </a:t>
            </a:r>
            <a:r>
              <a:rPr lang="en-US" i="1" dirty="0">
                <a:solidFill>
                  <a:schemeClr val="bg1"/>
                </a:solidFill>
              </a:rPr>
              <a:t>artificially penalizing model </a:t>
            </a:r>
            <a:r>
              <a:rPr lang="en-US" i="1" dirty="0" smtClean="0">
                <a:solidFill>
                  <a:schemeClr val="bg1"/>
                </a:solidFill>
              </a:rPr>
              <a:t>coefficients</a:t>
            </a:r>
          </a:p>
          <a:p>
            <a:pPr marL="742950" lvl="1" indent="-285750" fontAlgn="base">
              <a:buFont typeface="Arial" charset="0"/>
              <a:buChar char="•"/>
            </a:pPr>
            <a:r>
              <a:rPr lang="en-US" dirty="0">
                <a:solidFill>
                  <a:schemeClr val="bg1"/>
                </a:solidFill>
              </a:rPr>
              <a:t>It can discourage large coefficients (by dampening them).</a:t>
            </a:r>
          </a:p>
          <a:p>
            <a:pPr marL="742950" lvl="1" indent="-285750" fontAlgn="base">
              <a:buFont typeface="Arial" charset="0"/>
              <a:buChar char="•"/>
            </a:pPr>
            <a:r>
              <a:rPr lang="en-US" dirty="0">
                <a:solidFill>
                  <a:schemeClr val="bg1"/>
                </a:solidFill>
              </a:rPr>
              <a:t>It can also remove features entirely (by setting their coefficients to 0).</a:t>
            </a:r>
          </a:p>
          <a:p>
            <a:pPr marL="742950" lvl="1" indent="-285750" fontAlgn="base">
              <a:buFont typeface="Arial" charset="0"/>
              <a:buChar char="•"/>
            </a:pPr>
            <a:r>
              <a:rPr lang="en-US" dirty="0">
                <a:solidFill>
                  <a:schemeClr val="bg1"/>
                </a:solidFill>
              </a:rPr>
              <a:t>The "strength" of the penalty is </a:t>
            </a:r>
            <a:r>
              <a:rPr lang="en-US" dirty="0" smtClean="0">
                <a:solidFill>
                  <a:schemeClr val="bg1"/>
                </a:solidFill>
              </a:rPr>
              <a:t>tunable</a:t>
            </a:r>
          </a:p>
          <a:p>
            <a:pPr lvl="1" fontAlgn="base"/>
            <a:endParaRPr lang="en-US" dirty="0"/>
          </a:p>
          <a:p>
            <a:pPr lvl="1" fontAlgn="base"/>
            <a:endParaRPr lang="en-US" sz="2400" b="1" dirty="0">
              <a:solidFill>
                <a:schemeClr val="bg1"/>
              </a:solidFill>
            </a:endParaRPr>
          </a:p>
          <a:p>
            <a:pPr fontAlgn="base"/>
            <a:endParaRPr lang="en-US" dirty="0">
              <a:solidFill>
                <a:schemeClr val="bg1"/>
              </a:solidFill>
            </a:endParaRPr>
          </a:p>
          <a:p>
            <a:pPr fontAlgn="base"/>
            <a:endParaRPr lang="en-US" dirty="0" smtClean="0">
              <a:solidFill>
                <a:schemeClr val="bg1"/>
              </a:solidFill>
            </a:endParaRPr>
          </a:p>
          <a:p>
            <a:pPr marL="742950" lvl="1" indent="-285750" fontAlgn="base">
              <a:buFont typeface="Arial" charset="0"/>
              <a:buChar char="•"/>
            </a:pPr>
            <a:endParaRPr lang="en-US" dirty="0">
              <a:solidFill>
                <a:schemeClr val="bg1"/>
              </a:solidFill>
            </a:endParaRPr>
          </a:p>
        </p:txBody>
      </p:sp>
      <p:graphicFrame>
        <p:nvGraphicFramePr>
          <p:cNvPr id="5" name="Diagram 4"/>
          <p:cNvGraphicFramePr/>
          <p:nvPr>
            <p:extLst>
              <p:ext uri="{D42A27DB-BD31-4B8C-83A1-F6EECF244321}">
                <p14:modId xmlns:p14="http://schemas.microsoft.com/office/powerpoint/2010/main" val="1616497533"/>
              </p:ext>
            </p:extLst>
          </p:nvPr>
        </p:nvGraphicFramePr>
        <p:xfrm>
          <a:off x="1397000" y="3543301"/>
          <a:ext cx="9791700" cy="2679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46888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13</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Model Training</a:t>
            </a:r>
            <a:endParaRPr lang="en-US" sz="4000" dirty="0"/>
          </a:p>
        </p:txBody>
      </p:sp>
      <p:sp>
        <p:nvSpPr>
          <p:cNvPr id="8" name="Rectangle 7"/>
          <p:cNvSpPr/>
          <p:nvPr/>
        </p:nvSpPr>
        <p:spPr>
          <a:xfrm>
            <a:off x="547157" y="1869010"/>
            <a:ext cx="11213043" cy="3970318"/>
          </a:xfrm>
          <a:prstGeom prst="rect">
            <a:avLst/>
          </a:prstGeom>
        </p:spPr>
        <p:txBody>
          <a:bodyPr wrap="square">
            <a:spAutoFit/>
          </a:bodyPr>
          <a:lstStyle/>
          <a:p>
            <a:pPr fontAlgn="base"/>
            <a:r>
              <a:rPr lang="en-US" b="1" u="sng" dirty="0">
                <a:solidFill>
                  <a:schemeClr val="bg1"/>
                </a:solidFill>
              </a:rPr>
              <a:t>Split </a:t>
            </a:r>
            <a:r>
              <a:rPr lang="en-US" b="1" u="sng" dirty="0" smtClean="0">
                <a:solidFill>
                  <a:schemeClr val="bg1"/>
                </a:solidFill>
              </a:rPr>
              <a:t>dataset: </a:t>
            </a:r>
            <a:r>
              <a:rPr lang="en-US" b="1" dirty="0">
                <a:solidFill>
                  <a:schemeClr val="bg1"/>
                </a:solidFill>
              </a:rPr>
              <a:t>Training sets</a:t>
            </a:r>
            <a:r>
              <a:rPr lang="en-US" dirty="0">
                <a:solidFill>
                  <a:schemeClr val="bg1"/>
                </a:solidFill>
              </a:rPr>
              <a:t> are used to fit and tune your models. </a:t>
            </a:r>
            <a:r>
              <a:rPr lang="en-US" b="1" dirty="0">
                <a:solidFill>
                  <a:schemeClr val="bg1"/>
                </a:solidFill>
              </a:rPr>
              <a:t>Test sets</a:t>
            </a:r>
            <a:r>
              <a:rPr lang="en-US" dirty="0">
                <a:solidFill>
                  <a:schemeClr val="bg1"/>
                </a:solidFill>
              </a:rPr>
              <a:t> are put aside as "unseen" data to evaluate your </a:t>
            </a:r>
            <a:r>
              <a:rPr lang="en-US" dirty="0" smtClean="0">
                <a:solidFill>
                  <a:schemeClr val="bg1"/>
                </a:solidFill>
              </a:rPr>
              <a:t>models</a:t>
            </a:r>
          </a:p>
          <a:p>
            <a:pPr fontAlgn="base"/>
            <a:endParaRPr lang="en-US" b="1" dirty="0">
              <a:solidFill>
                <a:schemeClr val="bg1"/>
              </a:solidFill>
            </a:endParaRPr>
          </a:p>
          <a:p>
            <a:pPr fontAlgn="base"/>
            <a:r>
              <a:rPr lang="en-US" dirty="0">
                <a:solidFill>
                  <a:schemeClr val="bg1"/>
                </a:solidFill>
              </a:rPr>
              <a:t>Comparing test vs. training performance allows us to avoid overfitting... </a:t>
            </a:r>
            <a:r>
              <a:rPr lang="en-US" b="1" dirty="0">
                <a:solidFill>
                  <a:schemeClr val="bg1"/>
                </a:solidFill>
              </a:rPr>
              <a:t>If the model performs very well on the training data but poorly on the test data, then it’s </a:t>
            </a:r>
            <a:r>
              <a:rPr lang="en-US" b="1" dirty="0" err="1">
                <a:solidFill>
                  <a:schemeClr val="bg1"/>
                </a:solidFill>
              </a:rPr>
              <a:t>overfit</a:t>
            </a:r>
            <a:r>
              <a:rPr lang="en-US" b="1" dirty="0" smtClean="0">
                <a:solidFill>
                  <a:schemeClr val="bg1"/>
                </a:solidFill>
              </a:rPr>
              <a:t>.</a:t>
            </a:r>
          </a:p>
          <a:p>
            <a:pPr fontAlgn="base"/>
            <a:endParaRPr lang="en-US" b="1" dirty="0">
              <a:solidFill>
                <a:schemeClr val="bg1"/>
              </a:solidFill>
            </a:endParaRPr>
          </a:p>
          <a:p>
            <a:pPr fontAlgn="base"/>
            <a:r>
              <a:rPr lang="en-US" b="1" dirty="0" smtClean="0">
                <a:solidFill>
                  <a:schemeClr val="bg1"/>
                </a:solidFill>
              </a:rPr>
              <a:t>Parameter Tuning: </a:t>
            </a:r>
            <a:r>
              <a:rPr lang="en-US" dirty="0" smtClean="0">
                <a:solidFill>
                  <a:schemeClr val="bg1"/>
                </a:solidFill>
              </a:rPr>
              <a:t>There </a:t>
            </a:r>
            <a:r>
              <a:rPr lang="en-US" dirty="0">
                <a:solidFill>
                  <a:schemeClr val="bg1"/>
                </a:solidFill>
              </a:rPr>
              <a:t>are two types of parameters in machine learning </a:t>
            </a:r>
            <a:r>
              <a:rPr lang="en-US" dirty="0" smtClean="0">
                <a:solidFill>
                  <a:schemeClr val="bg1"/>
                </a:solidFill>
              </a:rPr>
              <a:t>algorithms. </a:t>
            </a:r>
          </a:p>
          <a:p>
            <a:pPr marL="742950" lvl="1" indent="-285750" fontAlgn="base">
              <a:buFont typeface="Arial" charset="0"/>
              <a:buChar char="•"/>
            </a:pPr>
            <a:r>
              <a:rPr lang="en-US" b="1" u="sng" dirty="0">
                <a:solidFill>
                  <a:schemeClr val="bg1"/>
                </a:solidFill>
              </a:rPr>
              <a:t>Model parameters </a:t>
            </a:r>
            <a:r>
              <a:rPr lang="en-US" dirty="0">
                <a:solidFill>
                  <a:schemeClr val="bg1"/>
                </a:solidFill>
              </a:rPr>
              <a:t>are learned attributes that define </a:t>
            </a:r>
            <a:r>
              <a:rPr lang="en-US" i="1" dirty="0">
                <a:solidFill>
                  <a:schemeClr val="bg1"/>
                </a:solidFill>
              </a:rPr>
              <a:t>individual models</a:t>
            </a:r>
            <a:r>
              <a:rPr lang="en-US" dirty="0" smtClean="0">
                <a:solidFill>
                  <a:schemeClr val="bg1"/>
                </a:solidFill>
              </a:rPr>
              <a:t>. </a:t>
            </a:r>
            <a:r>
              <a:rPr lang="en-US" dirty="0">
                <a:solidFill>
                  <a:schemeClr val="bg1"/>
                </a:solidFill>
              </a:rPr>
              <a:t>They can be </a:t>
            </a:r>
            <a:r>
              <a:rPr lang="en-US" b="1" dirty="0">
                <a:solidFill>
                  <a:schemeClr val="bg1"/>
                </a:solidFill>
              </a:rPr>
              <a:t>learned directly </a:t>
            </a:r>
            <a:r>
              <a:rPr lang="en-US" dirty="0">
                <a:solidFill>
                  <a:schemeClr val="bg1"/>
                </a:solidFill>
              </a:rPr>
              <a:t>from the training data</a:t>
            </a:r>
          </a:p>
          <a:p>
            <a:pPr marL="742950" lvl="1" indent="-285750" fontAlgn="base">
              <a:buFont typeface="Arial" charset="0"/>
              <a:buChar char="•"/>
            </a:pPr>
            <a:r>
              <a:rPr lang="en-US" b="1" u="sng" dirty="0" err="1">
                <a:solidFill>
                  <a:schemeClr val="bg1"/>
                </a:solidFill>
              </a:rPr>
              <a:t>Hyperparameters</a:t>
            </a:r>
            <a:r>
              <a:rPr lang="en-US" b="1" u="sng" dirty="0">
                <a:solidFill>
                  <a:schemeClr val="bg1"/>
                </a:solidFill>
              </a:rPr>
              <a:t> </a:t>
            </a:r>
            <a:r>
              <a:rPr lang="en-US" dirty="0">
                <a:solidFill>
                  <a:schemeClr val="bg1"/>
                </a:solidFill>
              </a:rPr>
              <a:t>express "higher-level" </a:t>
            </a:r>
            <a:r>
              <a:rPr lang="en-US" i="1" dirty="0">
                <a:solidFill>
                  <a:schemeClr val="bg1"/>
                </a:solidFill>
              </a:rPr>
              <a:t>structural settings</a:t>
            </a:r>
            <a:r>
              <a:rPr lang="en-US" dirty="0">
                <a:solidFill>
                  <a:schemeClr val="bg1"/>
                </a:solidFill>
              </a:rPr>
              <a:t> for algorithms</a:t>
            </a:r>
            <a:r>
              <a:rPr lang="en-US" dirty="0" smtClean="0">
                <a:solidFill>
                  <a:schemeClr val="bg1"/>
                </a:solidFill>
              </a:rPr>
              <a:t>. </a:t>
            </a:r>
            <a:r>
              <a:rPr lang="en-US" dirty="0">
                <a:solidFill>
                  <a:schemeClr val="bg1"/>
                </a:solidFill>
              </a:rPr>
              <a:t>They are </a:t>
            </a:r>
            <a:r>
              <a:rPr lang="en-US" b="1" dirty="0">
                <a:solidFill>
                  <a:schemeClr val="bg1"/>
                </a:solidFill>
              </a:rPr>
              <a:t>decided</a:t>
            </a:r>
            <a:r>
              <a:rPr lang="en-US" dirty="0">
                <a:solidFill>
                  <a:schemeClr val="bg1"/>
                </a:solidFill>
              </a:rPr>
              <a:t> before fitting the model because they can't be learned from the data</a:t>
            </a:r>
          </a:p>
          <a:p>
            <a:pPr marL="285750" indent="-285750" fontAlgn="base">
              <a:buFont typeface="Arial" charset="0"/>
              <a:buChar char="•"/>
            </a:pPr>
            <a:endParaRPr lang="en-US" b="1" dirty="0" smtClean="0">
              <a:solidFill>
                <a:schemeClr val="bg1"/>
              </a:solidFill>
            </a:endParaRPr>
          </a:p>
          <a:p>
            <a:pPr fontAlgn="base"/>
            <a:endParaRPr lang="en-US" b="1" dirty="0"/>
          </a:p>
          <a:p>
            <a:pPr fontAlgn="base"/>
            <a:endParaRPr lang="en-US" b="1" dirty="0"/>
          </a:p>
        </p:txBody>
      </p:sp>
    </p:spTree>
    <p:extLst>
      <p:ext uri="{BB962C8B-B14F-4D97-AF65-F5344CB8AC3E}">
        <p14:creationId xmlns:p14="http://schemas.microsoft.com/office/powerpoint/2010/main" val="1612388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14</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Model Training cont.</a:t>
            </a:r>
            <a:endParaRPr lang="en-US" sz="4000" dirty="0"/>
          </a:p>
        </p:txBody>
      </p:sp>
      <p:sp>
        <p:nvSpPr>
          <p:cNvPr id="8" name="Rectangle 7"/>
          <p:cNvSpPr/>
          <p:nvPr/>
        </p:nvSpPr>
        <p:spPr>
          <a:xfrm>
            <a:off x="547157" y="1869010"/>
            <a:ext cx="11213043" cy="2400657"/>
          </a:xfrm>
          <a:prstGeom prst="rect">
            <a:avLst/>
          </a:prstGeom>
        </p:spPr>
        <p:txBody>
          <a:bodyPr wrap="square">
            <a:spAutoFit/>
          </a:bodyPr>
          <a:lstStyle/>
          <a:p>
            <a:pPr fontAlgn="base"/>
            <a:r>
              <a:rPr lang="en-US" sz="2400" b="1" dirty="0">
                <a:solidFill>
                  <a:schemeClr val="bg1"/>
                </a:solidFill>
              </a:rPr>
              <a:t>Cross-validation</a:t>
            </a:r>
          </a:p>
          <a:p>
            <a:pPr marL="742950" lvl="1" indent="-285750" fontAlgn="base">
              <a:buFont typeface="Arial" charset="0"/>
              <a:buChar char="•"/>
            </a:pPr>
            <a:r>
              <a:rPr lang="en-US" dirty="0">
                <a:solidFill>
                  <a:schemeClr val="bg1"/>
                </a:solidFill>
              </a:rPr>
              <a:t>Cross-validation is a method for getting a reliable estimate of model performance using only </a:t>
            </a:r>
            <a:r>
              <a:rPr lang="en-US" dirty="0" smtClean="0">
                <a:solidFill>
                  <a:schemeClr val="bg1"/>
                </a:solidFill>
              </a:rPr>
              <a:t>our training </a:t>
            </a:r>
            <a:r>
              <a:rPr lang="en-US" dirty="0">
                <a:solidFill>
                  <a:schemeClr val="bg1"/>
                </a:solidFill>
              </a:rPr>
              <a:t>data</a:t>
            </a:r>
            <a:r>
              <a:rPr lang="en-US" dirty="0" smtClean="0">
                <a:solidFill>
                  <a:schemeClr val="bg1"/>
                </a:solidFill>
              </a:rPr>
              <a:t>.</a:t>
            </a:r>
          </a:p>
          <a:p>
            <a:pPr marL="742950" lvl="1" indent="-285750" fontAlgn="base">
              <a:buFont typeface="Arial" charset="0"/>
              <a:buChar char="•"/>
            </a:pPr>
            <a:r>
              <a:rPr lang="en-US" dirty="0">
                <a:solidFill>
                  <a:schemeClr val="bg1"/>
                </a:solidFill>
              </a:rPr>
              <a:t>There are several ways to cross-validate. The most common one, </a:t>
            </a:r>
            <a:r>
              <a:rPr lang="en-US" b="1" dirty="0">
                <a:solidFill>
                  <a:schemeClr val="bg1"/>
                </a:solidFill>
              </a:rPr>
              <a:t>10-fold cross-validation</a:t>
            </a:r>
            <a:r>
              <a:rPr lang="en-US" dirty="0">
                <a:solidFill>
                  <a:schemeClr val="bg1"/>
                </a:solidFill>
              </a:rPr>
              <a:t>, breaks your training data into 10 equal parts (a.k.a. folds), essentially creating 10 miniature train/test splits</a:t>
            </a:r>
            <a:r>
              <a:rPr lang="en-US" dirty="0" smtClean="0">
                <a:solidFill>
                  <a:schemeClr val="bg1"/>
                </a:solidFill>
              </a:rPr>
              <a:t>.</a:t>
            </a:r>
          </a:p>
          <a:p>
            <a:pPr marL="285750" indent="-285750" fontAlgn="base">
              <a:buFont typeface="Arial" charset="0"/>
              <a:buChar char="•"/>
            </a:pPr>
            <a:endParaRPr lang="en-US" b="1" dirty="0">
              <a:solidFill>
                <a:schemeClr val="bg1"/>
              </a:solidFill>
            </a:endParaRPr>
          </a:p>
          <a:p>
            <a:pPr marL="285750" indent="-285750" fontAlgn="base">
              <a:buFont typeface="Arial" charset="0"/>
              <a:buChar char="•"/>
            </a:pPr>
            <a:endParaRPr lang="en-US" b="1" dirty="0" smtClean="0">
              <a:solidFill>
                <a:schemeClr val="bg1"/>
              </a:solidFill>
            </a:endParaRPr>
          </a:p>
          <a:p>
            <a:pPr fontAlgn="base"/>
            <a:endParaRPr lang="en-US" b="1" dirty="0"/>
          </a:p>
          <a:p>
            <a:pPr fontAlgn="base"/>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88" y="3509452"/>
            <a:ext cx="4622800" cy="18225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5843588" y="3134452"/>
            <a:ext cx="6132512" cy="2585323"/>
          </a:xfrm>
          <a:prstGeom prst="rect">
            <a:avLst/>
          </a:prstGeom>
          <a:noFill/>
        </p:spPr>
        <p:txBody>
          <a:bodyPr wrap="square" rtlCol="0">
            <a:spAutoFit/>
          </a:bodyPr>
          <a:lstStyle/>
          <a:p>
            <a:pPr fontAlgn="base"/>
            <a:endParaRPr lang="en-US" dirty="0" smtClean="0">
              <a:solidFill>
                <a:schemeClr val="bg1"/>
              </a:solidFill>
            </a:endParaRPr>
          </a:p>
          <a:p>
            <a:pPr fontAlgn="base"/>
            <a:r>
              <a:rPr lang="en-US" dirty="0" smtClean="0">
                <a:solidFill>
                  <a:schemeClr val="bg1"/>
                </a:solidFill>
              </a:rPr>
              <a:t>Steps for </a:t>
            </a:r>
            <a:r>
              <a:rPr lang="en-US" dirty="0">
                <a:solidFill>
                  <a:schemeClr val="bg1"/>
                </a:solidFill>
              </a:rPr>
              <a:t>10-fold cross-validation:</a:t>
            </a:r>
          </a:p>
          <a:p>
            <a:pPr marL="800100" lvl="1" indent="-342900" fontAlgn="base">
              <a:buFont typeface="+mj-lt"/>
              <a:buAutoNum type="arabicPeriod"/>
            </a:pPr>
            <a:r>
              <a:rPr lang="en-US" dirty="0">
                <a:solidFill>
                  <a:schemeClr val="bg1"/>
                </a:solidFill>
              </a:rPr>
              <a:t>Split your data into 10 equal parts, or "folds".</a:t>
            </a:r>
          </a:p>
          <a:p>
            <a:pPr marL="800100" lvl="1" indent="-342900" fontAlgn="base">
              <a:buFont typeface="+mj-lt"/>
              <a:buAutoNum type="arabicPeriod"/>
            </a:pPr>
            <a:r>
              <a:rPr lang="en-US" dirty="0">
                <a:solidFill>
                  <a:schemeClr val="bg1"/>
                </a:solidFill>
              </a:rPr>
              <a:t>Train your model on 9 folds (e.g. the first 9 folds).</a:t>
            </a:r>
          </a:p>
          <a:p>
            <a:pPr marL="800100" lvl="1" indent="-342900" fontAlgn="base">
              <a:buFont typeface="+mj-lt"/>
              <a:buAutoNum type="arabicPeriod"/>
            </a:pPr>
            <a:r>
              <a:rPr lang="en-US" dirty="0">
                <a:solidFill>
                  <a:schemeClr val="bg1"/>
                </a:solidFill>
              </a:rPr>
              <a:t>Evaluate it on the 1 remaining "hold-out" fold.</a:t>
            </a:r>
          </a:p>
          <a:p>
            <a:pPr marL="800100" lvl="1" indent="-342900" fontAlgn="base">
              <a:buFont typeface="+mj-lt"/>
              <a:buAutoNum type="arabicPeriod"/>
            </a:pPr>
            <a:r>
              <a:rPr lang="en-US" dirty="0">
                <a:solidFill>
                  <a:schemeClr val="bg1"/>
                </a:solidFill>
              </a:rPr>
              <a:t>Perform steps (2) and (3) 10 times, each time holding out a different fold.</a:t>
            </a:r>
          </a:p>
          <a:p>
            <a:pPr marL="800100" lvl="1" indent="-342900" fontAlgn="base">
              <a:buFont typeface="+mj-lt"/>
              <a:buAutoNum type="arabicPeriod"/>
            </a:pPr>
            <a:r>
              <a:rPr lang="en-US" dirty="0">
                <a:solidFill>
                  <a:schemeClr val="bg1"/>
                </a:solidFill>
              </a:rPr>
              <a:t>Average the performance across all 10 hold-out folds</a:t>
            </a:r>
          </a:p>
          <a:p>
            <a:endParaRPr lang="en-US" dirty="0"/>
          </a:p>
        </p:txBody>
      </p:sp>
    </p:spTree>
    <p:extLst>
      <p:ext uri="{BB962C8B-B14F-4D97-AF65-F5344CB8AC3E}">
        <p14:creationId xmlns:p14="http://schemas.microsoft.com/office/powerpoint/2010/main" val="1662897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15</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Model Training cont.</a:t>
            </a:r>
            <a:endParaRPr lang="en-US" sz="4000" dirty="0"/>
          </a:p>
        </p:txBody>
      </p:sp>
      <p:sp>
        <p:nvSpPr>
          <p:cNvPr id="5" name="TextBox 4"/>
          <p:cNvSpPr txBox="1"/>
          <p:nvPr/>
        </p:nvSpPr>
        <p:spPr>
          <a:xfrm>
            <a:off x="428625" y="1828800"/>
            <a:ext cx="11201400" cy="1015663"/>
          </a:xfrm>
          <a:prstGeom prst="rect">
            <a:avLst/>
          </a:prstGeom>
          <a:noFill/>
        </p:spPr>
        <p:txBody>
          <a:bodyPr wrap="square" rtlCol="0">
            <a:spAutoFit/>
          </a:bodyPr>
          <a:lstStyle/>
          <a:p>
            <a:r>
              <a:rPr lang="en-US" sz="2400" b="1" dirty="0">
                <a:solidFill>
                  <a:schemeClr val="bg1"/>
                </a:solidFill>
              </a:rPr>
              <a:t>Fit and tune models</a:t>
            </a:r>
          </a:p>
          <a:p>
            <a:pPr marL="285750" indent="-285750">
              <a:buFont typeface="Arial" charset="0"/>
              <a:buChar char="•"/>
            </a:pPr>
            <a:r>
              <a:rPr lang="en-US" dirty="0" smtClean="0">
                <a:solidFill>
                  <a:schemeClr val="bg1"/>
                </a:solidFill>
              </a:rPr>
              <a:t>perform </a:t>
            </a:r>
            <a:r>
              <a:rPr lang="en-US" dirty="0">
                <a:solidFill>
                  <a:schemeClr val="bg1"/>
                </a:solidFill>
              </a:rPr>
              <a:t>the entire cross-validation loop detailed above on each </a:t>
            </a:r>
            <a:r>
              <a:rPr lang="en-US" b="1" dirty="0">
                <a:solidFill>
                  <a:schemeClr val="bg1"/>
                </a:solidFill>
              </a:rPr>
              <a:t>set of </a:t>
            </a:r>
            <a:r>
              <a:rPr lang="en-US" b="1" dirty="0" err="1">
                <a:solidFill>
                  <a:schemeClr val="bg1"/>
                </a:solidFill>
              </a:rPr>
              <a:t>hyperparameter</a:t>
            </a:r>
            <a:r>
              <a:rPr lang="en-US" b="1" dirty="0">
                <a:solidFill>
                  <a:schemeClr val="bg1"/>
                </a:solidFill>
              </a:rPr>
              <a:t> values</a:t>
            </a:r>
            <a:r>
              <a:rPr lang="en-US" dirty="0">
                <a:solidFill>
                  <a:schemeClr val="bg1"/>
                </a:solidFill>
              </a:rPr>
              <a:t> we'd like to </a:t>
            </a:r>
            <a:r>
              <a:rPr lang="en-US" dirty="0" smtClean="0">
                <a:solidFill>
                  <a:schemeClr val="bg1"/>
                </a:solidFill>
              </a:rPr>
              <a:t>try</a:t>
            </a:r>
          </a:p>
          <a:p>
            <a:pPr marL="285750" indent="-285750">
              <a:buFont typeface="Arial"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50" y="2623542"/>
            <a:ext cx="7956550" cy="1554014"/>
          </a:xfrm>
          <a:prstGeom prst="rect">
            <a:avLst/>
          </a:prstGeom>
          <a:noFill/>
          <a:ln>
            <a:noFill/>
          </a:ln>
        </p:spPr>
      </p:pic>
      <p:sp>
        <p:nvSpPr>
          <p:cNvPr id="10" name="TextBox 9"/>
          <p:cNvSpPr txBox="1"/>
          <p:nvPr/>
        </p:nvSpPr>
        <p:spPr>
          <a:xfrm>
            <a:off x="528638" y="4414838"/>
            <a:ext cx="10487025" cy="1200329"/>
          </a:xfrm>
          <a:prstGeom prst="rect">
            <a:avLst/>
          </a:prstGeom>
          <a:noFill/>
        </p:spPr>
        <p:txBody>
          <a:bodyPr wrap="square" rtlCol="0">
            <a:spAutoFit/>
          </a:bodyPr>
          <a:lstStyle/>
          <a:p>
            <a:pPr marL="285750" indent="-285750" fontAlgn="base">
              <a:buFont typeface="Arial" charset="0"/>
              <a:buChar char="•"/>
            </a:pPr>
            <a:r>
              <a:rPr lang="en-US" dirty="0">
                <a:solidFill>
                  <a:schemeClr val="bg1"/>
                </a:solidFill>
              </a:rPr>
              <a:t>we'll pick the best set of </a:t>
            </a:r>
            <a:r>
              <a:rPr lang="en-US" dirty="0" err="1">
                <a:solidFill>
                  <a:schemeClr val="bg1"/>
                </a:solidFill>
              </a:rPr>
              <a:t>hyperparameters</a:t>
            </a:r>
            <a:r>
              <a:rPr lang="en-US" dirty="0">
                <a:solidFill>
                  <a:schemeClr val="bg1"/>
                </a:solidFill>
              </a:rPr>
              <a:t> </a:t>
            </a:r>
            <a:r>
              <a:rPr lang="en-US" i="1" dirty="0">
                <a:solidFill>
                  <a:schemeClr val="bg1"/>
                </a:solidFill>
              </a:rPr>
              <a:t>within each algorithm</a:t>
            </a:r>
            <a:r>
              <a:rPr lang="en-US" dirty="0">
                <a:solidFill>
                  <a:schemeClr val="bg1"/>
                </a:solidFill>
              </a:rPr>
              <a:t>.</a:t>
            </a:r>
          </a:p>
          <a:p>
            <a:pPr fontAlgn="base"/>
            <a:r>
              <a:rPr lang="en-US" dirty="0"/>
              <a:t/>
            </a:r>
            <a:br>
              <a:rPr lang="en-US" dirty="0"/>
            </a:br>
            <a:endParaRPr lang="en-US" dirty="0"/>
          </a:p>
          <a:p>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0" y="4799013"/>
            <a:ext cx="7956550" cy="1317804"/>
          </a:xfrm>
          <a:prstGeom prst="rect">
            <a:avLst/>
          </a:prstGeom>
        </p:spPr>
      </p:pic>
    </p:spTree>
    <p:extLst>
      <p:ext uri="{BB962C8B-B14F-4D97-AF65-F5344CB8AC3E}">
        <p14:creationId xmlns:p14="http://schemas.microsoft.com/office/powerpoint/2010/main" val="14641375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16</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Model Training cont.</a:t>
            </a:r>
            <a:endParaRPr lang="en-US" sz="4000" dirty="0"/>
          </a:p>
        </p:txBody>
      </p:sp>
      <p:sp>
        <p:nvSpPr>
          <p:cNvPr id="5" name="TextBox 4"/>
          <p:cNvSpPr txBox="1"/>
          <p:nvPr/>
        </p:nvSpPr>
        <p:spPr>
          <a:xfrm>
            <a:off x="428625" y="1828800"/>
            <a:ext cx="11201400" cy="3570208"/>
          </a:xfrm>
          <a:prstGeom prst="rect">
            <a:avLst/>
          </a:prstGeom>
          <a:noFill/>
        </p:spPr>
        <p:txBody>
          <a:bodyPr wrap="square" rtlCol="0">
            <a:spAutoFit/>
          </a:bodyPr>
          <a:lstStyle/>
          <a:p>
            <a:pPr fontAlgn="base"/>
            <a:r>
              <a:rPr lang="en-US" sz="2800" b="1" dirty="0">
                <a:solidFill>
                  <a:schemeClr val="bg1"/>
                </a:solidFill>
              </a:rPr>
              <a:t>Select winner</a:t>
            </a:r>
          </a:p>
          <a:p>
            <a:pPr marL="285750" indent="-285750">
              <a:buFont typeface="Arial" charset="0"/>
              <a:buChar char="•"/>
            </a:pPr>
            <a:r>
              <a:rPr lang="en-US" dirty="0">
                <a:solidFill>
                  <a:schemeClr val="bg1"/>
                </a:solidFill>
              </a:rPr>
              <a:t>Now it’s time to evaluate each model and pick the best </a:t>
            </a:r>
            <a:r>
              <a:rPr lang="en-US" dirty="0" smtClean="0">
                <a:solidFill>
                  <a:schemeClr val="bg1"/>
                </a:solidFill>
              </a:rPr>
              <a:t>one</a:t>
            </a:r>
          </a:p>
          <a:p>
            <a:pPr marL="285750" indent="-285750">
              <a:buFont typeface="Arial" charset="0"/>
              <a:buChar char="•"/>
            </a:pPr>
            <a:r>
              <a:rPr lang="en-US" dirty="0">
                <a:solidFill>
                  <a:schemeClr val="bg1"/>
                </a:solidFill>
              </a:rPr>
              <a:t>Because </a:t>
            </a:r>
            <a:r>
              <a:rPr lang="en-US" dirty="0" smtClean="0">
                <a:solidFill>
                  <a:schemeClr val="bg1"/>
                </a:solidFill>
              </a:rPr>
              <a:t>we've </a:t>
            </a:r>
            <a:r>
              <a:rPr lang="en-US" dirty="0">
                <a:solidFill>
                  <a:schemeClr val="bg1"/>
                </a:solidFill>
              </a:rPr>
              <a:t>saved </a:t>
            </a:r>
            <a:r>
              <a:rPr lang="en-US" dirty="0" smtClean="0">
                <a:solidFill>
                  <a:schemeClr val="bg1"/>
                </a:solidFill>
              </a:rPr>
              <a:t>our</a:t>
            </a:r>
            <a:r>
              <a:rPr lang="en-US" dirty="0">
                <a:solidFill>
                  <a:schemeClr val="bg1"/>
                </a:solidFill>
              </a:rPr>
              <a:t> </a:t>
            </a:r>
            <a:r>
              <a:rPr lang="en-US" b="1" dirty="0">
                <a:solidFill>
                  <a:schemeClr val="bg1"/>
                </a:solidFill>
              </a:rPr>
              <a:t>test set</a:t>
            </a:r>
            <a:r>
              <a:rPr lang="en-US" dirty="0">
                <a:solidFill>
                  <a:schemeClr val="bg1"/>
                </a:solidFill>
              </a:rPr>
              <a:t> as a truly unseen dataset, </a:t>
            </a:r>
            <a:r>
              <a:rPr lang="en-US" dirty="0" smtClean="0">
                <a:solidFill>
                  <a:schemeClr val="bg1"/>
                </a:solidFill>
              </a:rPr>
              <a:t>we can </a:t>
            </a:r>
            <a:r>
              <a:rPr lang="en-US" dirty="0">
                <a:solidFill>
                  <a:schemeClr val="bg1"/>
                </a:solidFill>
              </a:rPr>
              <a:t>now use </a:t>
            </a:r>
            <a:r>
              <a:rPr lang="en-US" dirty="0" err="1" smtClean="0">
                <a:solidFill>
                  <a:schemeClr val="bg1"/>
                </a:solidFill>
              </a:rPr>
              <a:t>itto</a:t>
            </a:r>
            <a:r>
              <a:rPr lang="en-US" dirty="0" smtClean="0">
                <a:solidFill>
                  <a:schemeClr val="bg1"/>
                </a:solidFill>
              </a:rPr>
              <a:t>  </a:t>
            </a:r>
            <a:r>
              <a:rPr lang="en-US" dirty="0">
                <a:solidFill>
                  <a:schemeClr val="bg1"/>
                </a:solidFill>
              </a:rPr>
              <a:t>get a reliable estimate of each models' </a:t>
            </a:r>
            <a:r>
              <a:rPr lang="en-US" dirty="0" smtClean="0">
                <a:solidFill>
                  <a:schemeClr val="bg1"/>
                </a:solidFill>
              </a:rPr>
              <a:t>performance</a:t>
            </a:r>
          </a:p>
          <a:p>
            <a:pPr fontAlgn="base"/>
            <a:endParaRPr lang="en-US" dirty="0" smtClean="0">
              <a:solidFill>
                <a:schemeClr val="bg1"/>
              </a:solidFill>
            </a:endParaRPr>
          </a:p>
          <a:p>
            <a:pPr fontAlgn="base"/>
            <a:r>
              <a:rPr lang="en-US" dirty="0" smtClean="0">
                <a:solidFill>
                  <a:schemeClr val="bg1"/>
                </a:solidFill>
              </a:rPr>
              <a:t>There </a:t>
            </a:r>
            <a:r>
              <a:rPr lang="en-US" dirty="0">
                <a:solidFill>
                  <a:schemeClr val="bg1"/>
                </a:solidFill>
              </a:rPr>
              <a:t>are a variety of </a:t>
            </a:r>
            <a:r>
              <a:rPr lang="en-US" b="1" dirty="0">
                <a:solidFill>
                  <a:schemeClr val="bg1"/>
                </a:solidFill>
              </a:rPr>
              <a:t>performance metrics</a:t>
            </a:r>
            <a:r>
              <a:rPr lang="en-US" dirty="0">
                <a:solidFill>
                  <a:schemeClr val="bg1"/>
                </a:solidFill>
              </a:rPr>
              <a:t> you could choose from. We won't spend too much time on them here, but in </a:t>
            </a:r>
            <a:r>
              <a:rPr lang="en-US" dirty="0" smtClean="0">
                <a:solidFill>
                  <a:schemeClr val="bg1"/>
                </a:solidFill>
              </a:rPr>
              <a:t>general </a:t>
            </a:r>
            <a:r>
              <a:rPr lang="en-US" b="1" dirty="0" smtClean="0">
                <a:solidFill>
                  <a:schemeClr val="bg1"/>
                </a:solidFill>
              </a:rPr>
              <a:t>Mean </a:t>
            </a:r>
            <a:r>
              <a:rPr lang="en-US" b="1" dirty="0">
                <a:solidFill>
                  <a:schemeClr val="bg1"/>
                </a:solidFill>
              </a:rPr>
              <a:t>Squared Error (MSE) </a:t>
            </a:r>
            <a:r>
              <a:rPr lang="en-US" dirty="0">
                <a:solidFill>
                  <a:schemeClr val="bg1"/>
                </a:solidFill>
              </a:rPr>
              <a:t>or </a:t>
            </a:r>
            <a:r>
              <a:rPr lang="en-US" b="1" dirty="0">
                <a:solidFill>
                  <a:schemeClr val="bg1"/>
                </a:solidFill>
              </a:rPr>
              <a:t>Mean Absolute Error (</a:t>
            </a:r>
            <a:r>
              <a:rPr lang="en-US" b="1" dirty="0" smtClean="0">
                <a:solidFill>
                  <a:schemeClr val="bg1"/>
                </a:solidFill>
              </a:rPr>
              <a:t>MAE)</a:t>
            </a:r>
            <a:r>
              <a:rPr lang="en-US" dirty="0">
                <a:solidFill>
                  <a:schemeClr val="bg1"/>
                </a:solidFill>
              </a:rPr>
              <a:t> </a:t>
            </a:r>
            <a:r>
              <a:rPr lang="en-US" dirty="0" smtClean="0">
                <a:solidFill>
                  <a:schemeClr val="bg1"/>
                </a:solidFill>
              </a:rPr>
              <a:t>is recommended for regression tasks</a:t>
            </a:r>
            <a:endParaRPr lang="en-US" dirty="0">
              <a:solidFill>
                <a:schemeClr val="bg1"/>
              </a:solidFill>
            </a:endParaRPr>
          </a:p>
          <a:p>
            <a:pPr fontAlgn="base"/>
            <a:endParaRPr lang="en-US" dirty="0">
              <a:solidFill>
                <a:schemeClr val="bg1"/>
              </a:solidFill>
            </a:endParaRPr>
          </a:p>
          <a:p>
            <a:pPr fontAlgn="base"/>
            <a:endParaRPr lang="en-US" dirty="0" smtClean="0">
              <a:solidFill>
                <a:schemeClr val="bg1"/>
              </a:solidFill>
            </a:endParaRPr>
          </a:p>
          <a:p>
            <a:pPr marL="342900" indent="-342900" fontAlgn="base">
              <a:buFont typeface="+mj-lt"/>
              <a:buAutoNum type="arabicPeriod"/>
            </a:pPr>
            <a:r>
              <a:rPr lang="en-US" dirty="0" smtClean="0">
                <a:solidFill>
                  <a:schemeClr val="bg1"/>
                </a:solidFill>
              </a:rPr>
              <a:t>For </a:t>
            </a:r>
            <a:r>
              <a:rPr lang="en-US" dirty="0">
                <a:solidFill>
                  <a:schemeClr val="bg1"/>
                </a:solidFill>
              </a:rPr>
              <a:t>each of your models, make predictions on your test set.</a:t>
            </a:r>
          </a:p>
          <a:p>
            <a:pPr marL="342900" indent="-342900" fontAlgn="base">
              <a:buFont typeface="+mj-lt"/>
              <a:buAutoNum type="arabicPeriod"/>
            </a:pPr>
            <a:r>
              <a:rPr lang="en-US" dirty="0">
                <a:solidFill>
                  <a:schemeClr val="bg1"/>
                </a:solidFill>
              </a:rPr>
              <a:t>Calculate performance metrics using </a:t>
            </a:r>
            <a:r>
              <a:rPr lang="en-US" dirty="0" smtClean="0">
                <a:solidFill>
                  <a:schemeClr val="bg1"/>
                </a:solidFill>
              </a:rPr>
              <a:t>the predictions </a:t>
            </a:r>
            <a:r>
              <a:rPr lang="en-US" dirty="0">
                <a:solidFill>
                  <a:schemeClr val="bg1"/>
                </a:solidFill>
              </a:rPr>
              <a:t>and the "ground truth" target variable from the test </a:t>
            </a:r>
            <a:r>
              <a:rPr lang="en-US" dirty="0" smtClean="0">
                <a:solidFill>
                  <a:schemeClr val="bg1"/>
                </a:solidFill>
              </a:rPr>
              <a:t>set</a:t>
            </a:r>
            <a:endParaRPr lang="en-US" dirty="0">
              <a:solidFill>
                <a:schemeClr val="bg1"/>
              </a:solidFill>
            </a:endParaRPr>
          </a:p>
          <a:p>
            <a:endParaRPr lang="en-US" dirty="0"/>
          </a:p>
        </p:txBody>
      </p:sp>
    </p:spTree>
    <p:extLst>
      <p:ext uri="{BB962C8B-B14F-4D97-AF65-F5344CB8AC3E}">
        <p14:creationId xmlns:p14="http://schemas.microsoft.com/office/powerpoint/2010/main" val="979985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17</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Model Training cont.</a:t>
            </a:r>
            <a:endParaRPr lang="en-US" sz="4000" dirty="0"/>
          </a:p>
        </p:txBody>
      </p:sp>
      <p:sp>
        <p:nvSpPr>
          <p:cNvPr id="5" name="TextBox 4"/>
          <p:cNvSpPr txBox="1"/>
          <p:nvPr/>
        </p:nvSpPr>
        <p:spPr>
          <a:xfrm>
            <a:off x="428624" y="2414588"/>
            <a:ext cx="11331576" cy="2585323"/>
          </a:xfrm>
          <a:prstGeom prst="rect">
            <a:avLst/>
          </a:prstGeom>
          <a:noFill/>
        </p:spPr>
        <p:txBody>
          <a:bodyPr wrap="square" rtlCol="0">
            <a:spAutoFit/>
          </a:bodyPr>
          <a:lstStyle/>
          <a:p>
            <a:pPr fontAlgn="base"/>
            <a:r>
              <a:rPr lang="en-US" sz="2400" dirty="0">
                <a:solidFill>
                  <a:schemeClr val="bg1"/>
                </a:solidFill>
              </a:rPr>
              <a:t>Finally, use these questions to help you pick the winning model:</a:t>
            </a:r>
          </a:p>
          <a:p>
            <a:pPr marL="800100" lvl="1" indent="-342900" fontAlgn="base">
              <a:buFont typeface="Arial" charset="0"/>
              <a:buChar char="•"/>
            </a:pPr>
            <a:r>
              <a:rPr lang="en-US" sz="2400" dirty="0">
                <a:solidFill>
                  <a:schemeClr val="bg1"/>
                </a:solidFill>
              </a:rPr>
              <a:t>Which model had the best performance on the test set? </a:t>
            </a:r>
            <a:r>
              <a:rPr lang="en-US" sz="2400" b="1" dirty="0">
                <a:solidFill>
                  <a:schemeClr val="bg1"/>
                </a:solidFill>
              </a:rPr>
              <a:t>(performance)</a:t>
            </a:r>
            <a:endParaRPr lang="en-US" sz="2400" dirty="0">
              <a:solidFill>
                <a:schemeClr val="bg1"/>
              </a:solidFill>
            </a:endParaRPr>
          </a:p>
          <a:p>
            <a:pPr marL="800100" lvl="1" indent="-342900" fontAlgn="base">
              <a:buFont typeface="Arial" charset="0"/>
              <a:buChar char="•"/>
            </a:pPr>
            <a:r>
              <a:rPr lang="en-US" sz="2400" dirty="0">
                <a:solidFill>
                  <a:schemeClr val="bg1"/>
                </a:solidFill>
              </a:rPr>
              <a:t>Does it perform well across various performance metrics? </a:t>
            </a:r>
            <a:r>
              <a:rPr lang="en-US" sz="2400" b="1" dirty="0">
                <a:solidFill>
                  <a:schemeClr val="bg1"/>
                </a:solidFill>
              </a:rPr>
              <a:t>(robustness)</a:t>
            </a:r>
            <a:endParaRPr lang="en-US" sz="2400" dirty="0">
              <a:solidFill>
                <a:schemeClr val="bg1"/>
              </a:solidFill>
            </a:endParaRPr>
          </a:p>
          <a:p>
            <a:pPr marL="800100" lvl="1" indent="-342900" fontAlgn="base">
              <a:buFont typeface="Arial" charset="0"/>
              <a:buChar char="•"/>
            </a:pPr>
            <a:r>
              <a:rPr lang="en-US" sz="2400" dirty="0">
                <a:solidFill>
                  <a:schemeClr val="bg1"/>
                </a:solidFill>
              </a:rPr>
              <a:t>Did it also have (one of) the best cross-validated scores from the training set? </a:t>
            </a:r>
            <a:r>
              <a:rPr lang="en-US" sz="2400" b="1" dirty="0">
                <a:solidFill>
                  <a:schemeClr val="bg1"/>
                </a:solidFill>
              </a:rPr>
              <a:t>(consistency)</a:t>
            </a:r>
            <a:endParaRPr lang="en-US" sz="2400" dirty="0">
              <a:solidFill>
                <a:schemeClr val="bg1"/>
              </a:solidFill>
            </a:endParaRPr>
          </a:p>
          <a:p>
            <a:pPr marL="800100" lvl="1" indent="-342900" fontAlgn="base">
              <a:buFont typeface="Arial" charset="0"/>
              <a:buChar char="•"/>
            </a:pPr>
            <a:r>
              <a:rPr lang="en-US" sz="2400" dirty="0">
                <a:solidFill>
                  <a:schemeClr val="bg1"/>
                </a:solidFill>
              </a:rPr>
              <a:t>Does it solve the original business problem? </a:t>
            </a:r>
            <a:r>
              <a:rPr lang="en-US" sz="2400" b="1" dirty="0">
                <a:solidFill>
                  <a:schemeClr val="bg1"/>
                </a:solidFill>
              </a:rPr>
              <a:t>(win condition)</a:t>
            </a:r>
            <a:endParaRPr lang="en-US" sz="2400" dirty="0">
              <a:solidFill>
                <a:schemeClr val="bg1"/>
              </a:solidFill>
            </a:endParaRPr>
          </a:p>
          <a:p>
            <a:endParaRPr lang="en-US" dirty="0"/>
          </a:p>
        </p:txBody>
      </p:sp>
    </p:spTree>
    <p:extLst>
      <p:ext uri="{BB962C8B-B14F-4D97-AF65-F5344CB8AC3E}">
        <p14:creationId xmlns:p14="http://schemas.microsoft.com/office/powerpoint/2010/main" val="737534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2" name="Title 31"/>
          <p:cNvSpPr>
            <a:spLocks noGrp="1"/>
          </p:cNvSpPr>
          <p:nvPr>
            <p:ph type="title"/>
          </p:nvPr>
        </p:nvSpPr>
        <p:spPr>
          <a:xfrm>
            <a:off x="555244" y="0"/>
            <a:ext cx="4083304" cy="914096"/>
          </a:xfrm>
        </p:spPr>
        <p:txBody>
          <a:bodyPr/>
          <a:lstStyle/>
          <a:p>
            <a:r>
              <a:rPr lang="en-US" b="1" dirty="0" smtClean="0">
                <a:gradFill>
                  <a:gsLst>
                    <a:gs pos="15000">
                      <a:schemeClr val="bg1"/>
                    </a:gs>
                    <a:gs pos="47000">
                      <a:schemeClr val="bg1"/>
                    </a:gs>
                  </a:gsLst>
                  <a:lin ang="5400000" scaled="1"/>
                </a:gradFill>
              </a:rPr>
              <a:t>Credits</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fld id="{4997E989-D798-4C62-8E93-3D2D613C2488}" type="slidenum">
              <a:rPr lang="en-US" smtClean="0"/>
              <a:pPr/>
              <a:t>18</a:t>
            </a:fld>
            <a:endParaRPr lang="en-US"/>
          </a:p>
        </p:txBody>
      </p:sp>
      <p:sp>
        <p:nvSpPr>
          <p:cNvPr id="4" name="Text Placeholder 3"/>
          <p:cNvSpPr>
            <a:spLocks noGrp="1"/>
          </p:cNvSpPr>
          <p:nvPr>
            <p:ph type="body" sz="quarter" idx="12"/>
          </p:nvPr>
        </p:nvSpPr>
        <p:spPr>
          <a:xfrm>
            <a:off x="1023937" y="2248857"/>
            <a:ext cx="9591675" cy="1567609"/>
          </a:xfrm>
        </p:spPr>
        <p:txBody>
          <a:bodyPr/>
          <a:lstStyle/>
          <a:p>
            <a:pPr marL="342900" indent="-342900">
              <a:buFont typeface="Arial" charset="0"/>
              <a:buChar char="•"/>
            </a:pPr>
            <a:r>
              <a:rPr lang="en-US" dirty="0" smtClean="0"/>
              <a:t>Elite Data science 7 </a:t>
            </a:r>
            <a:r>
              <a:rPr lang="en-US" dirty="0"/>
              <a:t>Days Crash Course. </a:t>
            </a:r>
            <a:r>
              <a:rPr lang="en-US" dirty="0">
                <a:hlinkClick r:id="rId3"/>
              </a:rPr>
              <a:t>https://elitedatascience.com</a:t>
            </a:r>
            <a:r>
              <a:rPr lang="en-US" dirty="0" smtClean="0">
                <a:hlinkClick r:id="rId3"/>
              </a:rPr>
              <a:t>/</a:t>
            </a:r>
            <a:endParaRPr lang="en-US" dirty="0" smtClean="0"/>
          </a:p>
          <a:p>
            <a:pPr marL="342900" indent="-342900">
              <a:buFont typeface="Arial" charset="0"/>
              <a:buChar char="•"/>
            </a:pPr>
            <a:r>
              <a:rPr lang="en-US" dirty="0" smtClean="0"/>
              <a:t>Washington University’s Machine Learning Specialization on Coursera. </a:t>
            </a:r>
            <a:r>
              <a:rPr lang="en-US" dirty="0" smtClean="0">
                <a:hlinkClick r:id="rId4"/>
              </a:rPr>
              <a:t>https</a:t>
            </a:r>
            <a:r>
              <a:rPr lang="en-US" dirty="0">
                <a:hlinkClick r:id="rId4"/>
              </a:rPr>
              <a:t>://</a:t>
            </a:r>
            <a:r>
              <a:rPr lang="en-US" dirty="0" smtClean="0">
                <a:hlinkClick r:id="rId4"/>
              </a:rPr>
              <a:t>www.coursera.org/specializations/machine-learning</a:t>
            </a:r>
            <a:endParaRPr lang="en-US" dirty="0" smtClean="0"/>
          </a:p>
          <a:p>
            <a:pPr marL="342900" indent="-342900">
              <a:buFont typeface="Arial" charset="0"/>
              <a:buChar char="•"/>
            </a:pPr>
            <a:endParaRPr lang="en-US" dirty="0"/>
          </a:p>
        </p:txBody>
      </p:sp>
    </p:spTree>
    <p:extLst>
      <p:ext uri="{BB962C8B-B14F-4D97-AF65-F5344CB8AC3E}">
        <p14:creationId xmlns:p14="http://schemas.microsoft.com/office/powerpoint/2010/main" val="14007862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1004340" y="2828835"/>
            <a:ext cx="10538085" cy="1200329"/>
          </a:xfrm>
        </p:spPr>
        <p:txBody>
          <a:bodyPr/>
          <a:lstStyle/>
          <a:p>
            <a:pPr algn="ctr"/>
            <a:r>
              <a:rPr lang="en-US" sz="4000" dirty="0"/>
              <a:t>“The key to artificial intelligence has always been the representation.” </a:t>
            </a:r>
          </a:p>
        </p:txBody>
      </p:sp>
      <p:sp>
        <p:nvSpPr>
          <p:cNvPr id="3" name="Text Placeholder 2"/>
          <p:cNvSpPr>
            <a:spLocks noGrp="1"/>
          </p:cNvSpPr>
          <p:nvPr>
            <p:ph type="body" sz="quarter" idx="14"/>
          </p:nvPr>
        </p:nvSpPr>
        <p:spPr>
          <a:xfrm>
            <a:off x="3305020" y="4163293"/>
            <a:ext cx="8097838" cy="480131"/>
          </a:xfrm>
        </p:spPr>
        <p:txBody>
          <a:bodyPr/>
          <a:lstStyle/>
          <a:p>
            <a:r>
              <a:rPr lang="en-US" sz="2800" dirty="0" smtClean="0"/>
              <a:t>—  Jeff </a:t>
            </a:r>
            <a:r>
              <a:rPr lang="en-US" sz="2800" dirty="0"/>
              <a:t>Hawkins</a:t>
            </a:r>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19</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1649862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3302000" y="2276438"/>
            <a:ext cx="7010400" cy="1079270"/>
          </a:xfrm>
        </p:spPr>
        <p:txBody>
          <a:bodyPr/>
          <a:lstStyle/>
          <a:p>
            <a:r>
              <a:rPr lang="en-US" dirty="0" smtClean="0"/>
              <a:t>Fahad </a:t>
            </a:r>
            <a:r>
              <a:rPr lang="en-US" dirty="0" err="1" smtClean="0"/>
              <a:t>Sarfraz</a:t>
            </a:r>
            <a:endParaRPr lang="en-US" dirty="0"/>
          </a:p>
          <a:p>
            <a:r>
              <a:rPr lang="en-US" sz="2000" dirty="0" smtClean="0"/>
              <a:t>Software Engineer at </a:t>
            </a:r>
            <a:r>
              <a:rPr lang="en-US" sz="2000" dirty="0" err="1" smtClean="0"/>
              <a:t>Arbisoft</a:t>
            </a:r>
            <a:r>
              <a:rPr lang="en-US" sz="2000" dirty="0" smtClean="0"/>
              <a:t>, Machine Learning Department</a:t>
            </a:r>
          </a:p>
        </p:txBody>
      </p:sp>
      <p:sp>
        <p:nvSpPr>
          <p:cNvPr id="22" name="Text Placeholder 21"/>
          <p:cNvSpPr>
            <a:spLocks noGrp="1"/>
          </p:cNvSpPr>
          <p:nvPr>
            <p:ph type="body" sz="quarter" idx="13"/>
          </p:nvPr>
        </p:nvSpPr>
        <p:spPr>
          <a:xfrm>
            <a:off x="3390900" y="3417626"/>
            <a:ext cx="7416800" cy="1311128"/>
          </a:xfrm>
        </p:spPr>
        <p:txBody>
          <a:bodyPr/>
          <a:lstStyle/>
          <a:p>
            <a:r>
              <a:rPr lang="en-US" b="0" dirty="0"/>
              <a:t>A Machine Learning Engineer and a Data enthusiast with professional experience in employing machine learning algorithms and tools for </a:t>
            </a:r>
            <a:r>
              <a:rPr lang="en-US" b="0" dirty="0" smtClean="0"/>
              <a:t>image </a:t>
            </a:r>
            <a:r>
              <a:rPr lang="en-US" b="0" dirty="0"/>
              <a:t>classification, text analytics and financial data </a:t>
            </a:r>
            <a:r>
              <a:rPr lang="en-US" b="0" dirty="0" smtClean="0"/>
              <a:t>prediction</a:t>
            </a:r>
            <a:endParaRPr lang="en-US" dirty="0"/>
          </a:p>
        </p:txBody>
      </p:sp>
      <p:sp>
        <p:nvSpPr>
          <p:cNvPr id="66" name="Slide Number Placeholder 65"/>
          <p:cNvSpPr>
            <a:spLocks noGrp="1"/>
          </p:cNvSpPr>
          <p:nvPr>
            <p:ph type="sldNum" sz="quarter" idx="4"/>
          </p:nvPr>
        </p:nvSpPr>
        <p:spPr/>
        <p:txBody>
          <a:bodyPr/>
          <a:lstStyle/>
          <a:p>
            <a:fld id="{4997E989-D798-4C62-8E93-3D2D613C2488}" type="slidenum">
              <a:rPr lang="en-US" smtClean="0"/>
              <a:pPr/>
              <a:t>2</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0741"/>
          <a:stretch/>
        </p:blipFill>
        <p:spPr>
          <a:xfrm>
            <a:off x="1289465" y="2262169"/>
            <a:ext cx="1860135" cy="23125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 Placeholder 21"/>
          <p:cNvSpPr>
            <a:spLocks noGrp="1"/>
          </p:cNvSpPr>
          <p:nvPr>
            <p:ph type="body" sz="quarter" idx="13"/>
          </p:nvPr>
        </p:nvSpPr>
        <p:spPr>
          <a:xfrm>
            <a:off x="1162465" y="4838285"/>
            <a:ext cx="10546936" cy="1096710"/>
          </a:xfrm>
        </p:spPr>
        <p:txBody>
          <a:bodyPr/>
          <a:lstStyle/>
          <a:p>
            <a:r>
              <a:rPr lang="en-US" dirty="0" smtClean="0"/>
              <a:t>Contact:</a:t>
            </a:r>
          </a:p>
          <a:p>
            <a:r>
              <a:rPr lang="en-US" sz="1600" dirty="0" smtClean="0"/>
              <a:t>Email id: </a:t>
            </a:r>
            <a:r>
              <a:rPr lang="en-US" sz="1600" dirty="0" smtClean="0">
                <a:hlinkClick r:id="rId4"/>
              </a:rPr>
              <a:t>fahad.sarfraz@outlook.com</a:t>
            </a:r>
            <a:r>
              <a:rPr lang="en-US" sz="1600" dirty="0" smtClean="0"/>
              <a:t> | Tel: +92-341-4400551 </a:t>
            </a:r>
          </a:p>
          <a:p>
            <a:r>
              <a:rPr lang="en-US" sz="1600" dirty="0" smtClean="0"/>
              <a:t>LinkedIn: </a:t>
            </a:r>
            <a:r>
              <a:rPr lang="en-US" sz="1600" dirty="0" smtClean="0">
                <a:hlinkClick r:id="rId5"/>
              </a:rPr>
              <a:t>https</a:t>
            </a:r>
            <a:r>
              <a:rPr lang="en-US" sz="1600" dirty="0">
                <a:hlinkClick r:id="rId5"/>
              </a:rPr>
              <a:t>://</a:t>
            </a:r>
            <a:r>
              <a:rPr lang="en-US" sz="1600" dirty="0" smtClean="0">
                <a:hlinkClick r:id="rId5"/>
              </a:rPr>
              <a:t>www.linkedin.com/in/fahadsarfraz/</a:t>
            </a:r>
            <a:r>
              <a:rPr lang="en-US" sz="1600" dirty="0"/>
              <a:t> </a:t>
            </a:r>
            <a:r>
              <a:rPr lang="en-US" sz="1600" dirty="0" smtClean="0"/>
              <a:t>| </a:t>
            </a:r>
            <a:r>
              <a:rPr lang="en-US" sz="1600" dirty="0" err="1" smtClean="0"/>
              <a:t>Github</a:t>
            </a:r>
            <a:r>
              <a:rPr lang="en-US" sz="1600" dirty="0" smtClean="0"/>
              <a:t>: </a:t>
            </a:r>
            <a:r>
              <a:rPr lang="en-US" sz="1600" dirty="0" smtClean="0">
                <a:hlinkClick r:id="rId6"/>
              </a:rPr>
              <a:t>https</a:t>
            </a:r>
            <a:r>
              <a:rPr lang="en-US" sz="1600" dirty="0">
                <a:hlinkClick r:id="rId6"/>
              </a:rPr>
              <a:t>://</a:t>
            </a:r>
            <a:r>
              <a:rPr lang="en-US" sz="1600" dirty="0" smtClean="0">
                <a:hlinkClick r:id="rId6"/>
              </a:rPr>
              <a:t>github.com/fahad92virgo/</a:t>
            </a:r>
            <a:r>
              <a:rPr lang="en-US" sz="1600" dirty="0"/>
              <a:t> </a:t>
            </a:r>
            <a:endParaRPr lang="en-US" sz="1600" dirty="0" smtClean="0"/>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750"/>
                                        <p:tgtEl>
                                          <p:spTgt spid="21"/>
                                        </p:tgtEl>
                                      </p:cBhvr>
                                    </p:animEffect>
                                  </p:childTnLst>
                                </p:cTn>
                              </p:par>
                            </p:childTnLst>
                          </p:cTn>
                        </p:par>
                        <p:par>
                          <p:cTn id="13" fill="hold">
                            <p:stCondLst>
                              <p:cond delay="1500"/>
                            </p:stCondLst>
                            <p:childTnLst>
                              <p:par>
                                <p:cTn id="14" presetID="10" presetClass="entr" presetSubtype="0" fill="hold" grpId="0" nodeType="after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750"/>
                                        <p:tgtEl>
                                          <p:spTgt spid="22"/>
                                        </p:tgtEl>
                                      </p:cBhvr>
                                    </p:animEffect>
                                  </p:childTnLst>
                                </p:cTn>
                              </p:par>
                            </p:childTnLst>
                          </p:cTn>
                        </p:par>
                        <p:par>
                          <p:cTn id="17" fill="hold">
                            <p:stCondLst>
                              <p:cond delay="2500"/>
                            </p:stCondLst>
                            <p:childTnLst>
                              <p:par>
                                <p:cTn id="18" presetID="10" presetClass="entr" presetSubtype="0" fill="hold" grpId="0" nodeType="afterEffect">
                                  <p:stCondLst>
                                    <p:cond delay="25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1" grpId="0"/>
      <p:bldP spid="2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a:t>THANK YOU</a:t>
            </a:r>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3</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 Applied </a:t>
            </a:r>
            <a:r>
              <a:rPr lang="en-US" sz="4000" dirty="0"/>
              <a:t>vs Theoretical Machine Learning</a:t>
            </a:r>
          </a:p>
        </p:txBody>
      </p:sp>
      <p:sp>
        <p:nvSpPr>
          <p:cNvPr id="15" name="TextBox 14"/>
          <p:cNvSpPr txBox="1"/>
          <p:nvPr/>
        </p:nvSpPr>
        <p:spPr>
          <a:xfrm>
            <a:off x="584200" y="1841500"/>
            <a:ext cx="11176000" cy="3416320"/>
          </a:xfrm>
          <a:prstGeom prst="rect">
            <a:avLst/>
          </a:prstGeom>
          <a:noFill/>
        </p:spPr>
        <p:txBody>
          <a:bodyPr wrap="square" rtlCol="0">
            <a:spAutoFit/>
          </a:bodyPr>
          <a:lstStyle/>
          <a:p>
            <a:r>
              <a:rPr lang="en-US" sz="2400" b="1" u="sng" dirty="0">
                <a:solidFill>
                  <a:schemeClr val="bg1"/>
                </a:solidFill>
              </a:rPr>
              <a:t>Applied Machine Learning </a:t>
            </a:r>
            <a:r>
              <a:rPr lang="en-US" sz="2400" dirty="0">
                <a:solidFill>
                  <a:schemeClr val="bg1"/>
                </a:solidFill>
              </a:rPr>
              <a:t>is about understanding the Machine Learning concepts at an abstract level sufficient enough to solve problems using machine learning. This involves gaining expertise in using the tools and libraries which implement the Machine Learning Algorithms at their core.</a:t>
            </a:r>
          </a:p>
          <a:p>
            <a:endParaRPr lang="en-US" sz="2400" dirty="0"/>
          </a:p>
          <a:p>
            <a:r>
              <a:rPr lang="en-US" sz="2400" b="1" u="sng" dirty="0">
                <a:solidFill>
                  <a:schemeClr val="bg1"/>
                </a:solidFill>
              </a:rPr>
              <a:t>Theoretical Machine Learning </a:t>
            </a:r>
            <a:r>
              <a:rPr lang="en-US" sz="2400" dirty="0">
                <a:solidFill>
                  <a:schemeClr val="bg1"/>
                </a:solidFill>
              </a:rPr>
              <a:t>on the other hand is about understanding the underlying algorithms, mathematics, probability theory, statistics and definitely a lot of other subjects/concepts at the fundamental level.</a:t>
            </a:r>
          </a:p>
          <a:p>
            <a:endParaRPr lang="en-US" sz="2400" dirty="0"/>
          </a:p>
        </p:txBody>
      </p:sp>
      <p:sp>
        <p:nvSpPr>
          <p:cNvPr id="17" name="TextBox 16"/>
          <p:cNvSpPr txBox="1"/>
          <p:nvPr/>
        </p:nvSpPr>
        <p:spPr>
          <a:xfrm>
            <a:off x="2387600" y="5338634"/>
            <a:ext cx="9588500" cy="523220"/>
          </a:xfrm>
          <a:prstGeom prst="rect">
            <a:avLst/>
          </a:prstGeom>
          <a:noFill/>
        </p:spPr>
        <p:txBody>
          <a:bodyPr wrap="square" rtlCol="0">
            <a:spAutoFit/>
          </a:bodyPr>
          <a:lstStyle/>
          <a:p>
            <a:r>
              <a:rPr lang="en-US" sz="2800" b="1" dirty="0" smtClean="0">
                <a:solidFill>
                  <a:srgbClr val="00B050"/>
                </a:solidFill>
              </a:rPr>
              <a:t>Advice: Aim to strike a balance between the two.</a:t>
            </a:r>
            <a:endParaRPr lang="en-US" sz="2800" b="1" dirty="0">
              <a:solidFill>
                <a:srgbClr val="00B050"/>
              </a:solidFill>
            </a:endParaRPr>
          </a:p>
        </p:txBody>
      </p:sp>
    </p:spTree>
    <p:extLst>
      <p:ext uri="{BB962C8B-B14F-4D97-AF65-F5344CB8AC3E}">
        <p14:creationId xmlns:p14="http://schemas.microsoft.com/office/powerpoint/2010/main" val="1913951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4</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 Applied vs Theoretical Machine Learning cont..</a:t>
            </a:r>
            <a:endParaRPr lang="en-US" sz="4000"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17551" b="4540"/>
          <a:stretch/>
        </p:blipFill>
        <p:spPr>
          <a:xfrm>
            <a:off x="1562100" y="2273299"/>
            <a:ext cx="2260600" cy="165131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8101" y="2273298"/>
            <a:ext cx="2474986" cy="1651311"/>
          </a:xfrm>
          <a:prstGeom prst="rect">
            <a:avLst/>
          </a:prstGeom>
        </p:spPr>
      </p:pic>
      <p:sp>
        <p:nvSpPr>
          <p:cNvPr id="11" name="TextBox 10"/>
          <p:cNvSpPr txBox="1"/>
          <p:nvPr/>
        </p:nvSpPr>
        <p:spPr>
          <a:xfrm>
            <a:off x="1286200" y="1903966"/>
            <a:ext cx="2969467" cy="369332"/>
          </a:xfrm>
          <a:prstGeom prst="rect">
            <a:avLst/>
          </a:prstGeom>
          <a:noFill/>
        </p:spPr>
        <p:txBody>
          <a:bodyPr wrap="none" rtlCol="0">
            <a:spAutoFit/>
          </a:bodyPr>
          <a:lstStyle/>
          <a:p>
            <a:r>
              <a:rPr lang="en-US" dirty="0" smtClean="0">
                <a:solidFill>
                  <a:schemeClr val="bg1"/>
                </a:solidFill>
              </a:rPr>
              <a:t>Theoretical Machine Learning</a:t>
            </a:r>
            <a:endParaRPr lang="en-US" dirty="0">
              <a:solidFill>
                <a:schemeClr val="bg1"/>
              </a:solidFill>
            </a:endParaRPr>
          </a:p>
        </p:txBody>
      </p:sp>
      <p:sp>
        <p:nvSpPr>
          <p:cNvPr id="13" name="TextBox 12"/>
          <p:cNvSpPr txBox="1"/>
          <p:nvPr/>
        </p:nvSpPr>
        <p:spPr>
          <a:xfrm>
            <a:off x="7410860" y="1796015"/>
            <a:ext cx="2637260" cy="369332"/>
          </a:xfrm>
          <a:prstGeom prst="rect">
            <a:avLst/>
          </a:prstGeom>
          <a:noFill/>
        </p:spPr>
        <p:txBody>
          <a:bodyPr wrap="none" rtlCol="0">
            <a:spAutoFit/>
          </a:bodyPr>
          <a:lstStyle/>
          <a:p>
            <a:r>
              <a:rPr lang="en-US" dirty="0" smtClean="0">
                <a:solidFill>
                  <a:schemeClr val="bg1"/>
                </a:solidFill>
              </a:rPr>
              <a:t>Applied Machine Learning</a:t>
            </a:r>
            <a:endParaRPr lang="en-US" dirty="0">
              <a:solidFill>
                <a:schemeClr val="bg1"/>
              </a:solidFill>
            </a:endParaRPr>
          </a:p>
        </p:txBody>
      </p:sp>
      <p:sp>
        <p:nvSpPr>
          <p:cNvPr id="14" name="TextBox 13"/>
          <p:cNvSpPr txBox="1"/>
          <p:nvPr/>
        </p:nvSpPr>
        <p:spPr>
          <a:xfrm>
            <a:off x="1003300" y="4356100"/>
            <a:ext cx="9779000" cy="1200329"/>
          </a:xfrm>
          <a:prstGeom prst="rect">
            <a:avLst/>
          </a:prstGeom>
          <a:noFill/>
        </p:spPr>
        <p:txBody>
          <a:bodyPr wrap="square" rtlCol="0">
            <a:spAutoFit/>
          </a:bodyPr>
          <a:lstStyle/>
          <a:p>
            <a:pPr marL="285750" indent="-285750">
              <a:buFont typeface="Arial" charset="0"/>
              <a:buChar char="•"/>
            </a:pPr>
            <a:r>
              <a:rPr lang="en-US" sz="2400" dirty="0">
                <a:solidFill>
                  <a:schemeClr val="bg1"/>
                </a:solidFill>
              </a:rPr>
              <a:t>Applied machine learning is about solving real world problems. </a:t>
            </a:r>
            <a:endParaRPr lang="en-US" sz="2400" dirty="0" smtClean="0">
              <a:solidFill>
                <a:schemeClr val="bg1"/>
              </a:solidFill>
            </a:endParaRPr>
          </a:p>
          <a:p>
            <a:pPr marL="285750" indent="-285750">
              <a:buFont typeface="Arial" charset="0"/>
              <a:buChar char="•"/>
            </a:pPr>
            <a:r>
              <a:rPr lang="en-US" sz="2400" dirty="0" smtClean="0">
                <a:solidFill>
                  <a:schemeClr val="bg1"/>
                </a:solidFill>
              </a:rPr>
              <a:t>This </a:t>
            </a:r>
            <a:r>
              <a:rPr lang="en-US" sz="2400" dirty="0">
                <a:solidFill>
                  <a:schemeClr val="bg1"/>
                </a:solidFill>
              </a:rPr>
              <a:t>is where the potential and impact of new inventions/discoveries made through advancements in theoretical machine learning are realized.</a:t>
            </a:r>
          </a:p>
        </p:txBody>
      </p:sp>
    </p:spTree>
    <p:extLst>
      <p:ext uri="{BB962C8B-B14F-4D97-AF65-F5344CB8AC3E}">
        <p14:creationId xmlns:p14="http://schemas.microsoft.com/office/powerpoint/2010/main" val="1148674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5</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solidFill>
                  <a:schemeClr val="bg1"/>
                </a:solidFill>
              </a:rPr>
              <a:t> Why the Case Study Approach</a:t>
            </a:r>
            <a:endParaRPr lang="en-US" sz="4000" dirty="0">
              <a:solidFill>
                <a:schemeClr val="bg1"/>
              </a:solidFill>
            </a:endParaRPr>
          </a:p>
        </p:txBody>
      </p:sp>
      <p:sp>
        <p:nvSpPr>
          <p:cNvPr id="14" name="TextBox 13"/>
          <p:cNvSpPr txBox="1"/>
          <p:nvPr/>
        </p:nvSpPr>
        <p:spPr>
          <a:xfrm>
            <a:off x="1206499" y="2614583"/>
            <a:ext cx="9779000" cy="2862322"/>
          </a:xfrm>
          <a:prstGeom prst="rect">
            <a:avLst/>
          </a:prstGeom>
          <a:noFill/>
        </p:spPr>
        <p:txBody>
          <a:bodyPr wrap="square" rtlCol="0">
            <a:spAutoFit/>
          </a:bodyPr>
          <a:lstStyle/>
          <a:p>
            <a:pPr marL="285750" indent="-285750">
              <a:buFont typeface="Arial" charset="0"/>
              <a:buChar char="•"/>
            </a:pPr>
            <a:r>
              <a:rPr lang="en-US" sz="3600" dirty="0" smtClean="0">
                <a:solidFill>
                  <a:schemeClr val="bg1"/>
                </a:solidFill>
              </a:rPr>
              <a:t>Build an intuitive sense of the core concepts</a:t>
            </a:r>
          </a:p>
          <a:p>
            <a:pPr marL="285750" indent="-285750">
              <a:buFont typeface="Arial" charset="0"/>
              <a:buChar char="•"/>
            </a:pPr>
            <a:r>
              <a:rPr lang="en-US" sz="3600" dirty="0" smtClean="0">
                <a:solidFill>
                  <a:schemeClr val="bg1"/>
                </a:solidFill>
              </a:rPr>
              <a:t>Gain a strong understanding of the machine learning pipeline</a:t>
            </a:r>
          </a:p>
          <a:p>
            <a:pPr marL="285750" indent="-285750">
              <a:buFont typeface="Arial" charset="0"/>
              <a:buChar char="•"/>
            </a:pPr>
            <a:r>
              <a:rPr lang="en-US" sz="3600" dirty="0" smtClean="0">
                <a:solidFill>
                  <a:schemeClr val="bg1"/>
                </a:solidFill>
              </a:rPr>
              <a:t>Get motivation to dive deeper  </a:t>
            </a:r>
          </a:p>
          <a:p>
            <a:pPr marL="285750" indent="-285750">
              <a:buFont typeface="Arial" charset="0"/>
              <a:buChar char="•"/>
            </a:pPr>
            <a:r>
              <a:rPr lang="en-US" sz="3600" dirty="0" smtClean="0">
                <a:solidFill>
                  <a:schemeClr val="bg1"/>
                </a:solidFill>
              </a:rPr>
              <a:t>Solve real world problems</a:t>
            </a:r>
          </a:p>
        </p:txBody>
      </p:sp>
    </p:spTree>
    <p:extLst>
      <p:ext uri="{BB962C8B-B14F-4D97-AF65-F5344CB8AC3E}">
        <p14:creationId xmlns:p14="http://schemas.microsoft.com/office/powerpoint/2010/main" val="814988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6</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solidFill>
                  <a:srgbClr val="00B050"/>
                </a:solidFill>
              </a:rPr>
              <a:t> </a:t>
            </a:r>
            <a:r>
              <a:rPr lang="en-US" sz="4000" dirty="0" smtClean="0">
                <a:solidFill>
                  <a:schemeClr val="bg1"/>
                </a:solidFill>
              </a:rPr>
              <a:t>Case Study: Predicting House Prices</a:t>
            </a:r>
            <a:endParaRPr lang="en-US" sz="4000" dirty="0">
              <a:solidFill>
                <a:schemeClr val="bg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70" r="1824"/>
          <a:stretch/>
        </p:blipFill>
        <p:spPr>
          <a:xfrm>
            <a:off x="1812205" y="1879600"/>
            <a:ext cx="8411295" cy="4624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8619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7</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 Core Steps</a:t>
            </a:r>
            <a:endParaRPr lang="en-US" sz="4000" dirty="0"/>
          </a:p>
        </p:txBody>
      </p:sp>
      <p:graphicFrame>
        <p:nvGraphicFramePr>
          <p:cNvPr id="4" name="Diagram 3"/>
          <p:cNvGraphicFramePr/>
          <p:nvPr>
            <p:extLst>
              <p:ext uri="{D42A27DB-BD31-4B8C-83A1-F6EECF244321}">
                <p14:modId xmlns:p14="http://schemas.microsoft.com/office/powerpoint/2010/main" val="1178759767"/>
              </p:ext>
            </p:extLst>
          </p:nvPr>
        </p:nvGraphicFramePr>
        <p:xfrm>
          <a:off x="2159000" y="1789377"/>
          <a:ext cx="6769099" cy="451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438400" y="2133600"/>
            <a:ext cx="340158" cy="461665"/>
          </a:xfrm>
          <a:prstGeom prst="rect">
            <a:avLst/>
          </a:prstGeom>
          <a:noFill/>
        </p:spPr>
        <p:txBody>
          <a:bodyPr wrap="none" rtlCol="0">
            <a:spAutoFit/>
          </a:bodyPr>
          <a:lstStyle/>
          <a:p>
            <a:r>
              <a:rPr lang="en-US" sz="2400" dirty="0" smtClean="0">
                <a:solidFill>
                  <a:schemeClr val="bg1"/>
                </a:solidFill>
              </a:rPr>
              <a:t>1</a:t>
            </a:r>
            <a:endParaRPr lang="en-US" sz="2400" dirty="0">
              <a:solidFill>
                <a:schemeClr val="bg1"/>
              </a:solidFill>
            </a:endParaRPr>
          </a:p>
        </p:txBody>
      </p:sp>
      <p:sp>
        <p:nvSpPr>
          <p:cNvPr id="7" name="TextBox 6"/>
          <p:cNvSpPr txBox="1"/>
          <p:nvPr/>
        </p:nvSpPr>
        <p:spPr>
          <a:xfrm>
            <a:off x="2842058" y="2991957"/>
            <a:ext cx="340158" cy="461665"/>
          </a:xfrm>
          <a:prstGeom prst="rect">
            <a:avLst/>
          </a:prstGeom>
          <a:noFill/>
        </p:spPr>
        <p:txBody>
          <a:bodyPr wrap="none" rtlCol="0">
            <a:spAutoFit/>
          </a:bodyPr>
          <a:lstStyle/>
          <a:p>
            <a:r>
              <a:rPr lang="en-US" sz="2400" dirty="0" smtClean="0">
                <a:solidFill>
                  <a:schemeClr val="bg1"/>
                </a:solidFill>
              </a:rPr>
              <a:t>2</a:t>
            </a:r>
            <a:endParaRPr lang="en-US" sz="2400" dirty="0">
              <a:solidFill>
                <a:schemeClr val="bg1"/>
              </a:solidFill>
            </a:endParaRPr>
          </a:p>
        </p:txBody>
      </p:sp>
      <p:sp>
        <p:nvSpPr>
          <p:cNvPr id="8" name="TextBox 7"/>
          <p:cNvSpPr txBox="1"/>
          <p:nvPr/>
        </p:nvSpPr>
        <p:spPr>
          <a:xfrm>
            <a:off x="2953616" y="3822700"/>
            <a:ext cx="340158" cy="461665"/>
          </a:xfrm>
          <a:prstGeom prst="rect">
            <a:avLst/>
          </a:prstGeom>
          <a:noFill/>
        </p:spPr>
        <p:txBody>
          <a:bodyPr wrap="none" rtlCol="0">
            <a:spAutoFit/>
          </a:bodyPr>
          <a:lstStyle/>
          <a:p>
            <a:r>
              <a:rPr lang="en-US" sz="2400" dirty="0" smtClean="0">
                <a:solidFill>
                  <a:schemeClr val="bg1"/>
                </a:solidFill>
              </a:rPr>
              <a:t>3</a:t>
            </a:r>
            <a:endParaRPr lang="en-US" sz="2400" dirty="0">
              <a:solidFill>
                <a:schemeClr val="bg1"/>
              </a:solidFill>
            </a:endParaRPr>
          </a:p>
        </p:txBody>
      </p:sp>
      <p:sp>
        <p:nvSpPr>
          <p:cNvPr id="10" name="TextBox 9"/>
          <p:cNvSpPr txBox="1"/>
          <p:nvPr/>
        </p:nvSpPr>
        <p:spPr>
          <a:xfrm>
            <a:off x="2826616" y="4673600"/>
            <a:ext cx="340158" cy="461665"/>
          </a:xfrm>
          <a:prstGeom prst="rect">
            <a:avLst/>
          </a:prstGeom>
          <a:noFill/>
        </p:spPr>
        <p:txBody>
          <a:bodyPr wrap="none" rtlCol="0">
            <a:spAutoFit/>
          </a:bodyPr>
          <a:lstStyle/>
          <a:p>
            <a:r>
              <a:rPr lang="en-US" sz="2400" dirty="0">
                <a:solidFill>
                  <a:schemeClr val="bg1"/>
                </a:solidFill>
              </a:rPr>
              <a:t>4</a:t>
            </a:r>
          </a:p>
        </p:txBody>
      </p:sp>
      <p:sp>
        <p:nvSpPr>
          <p:cNvPr id="11" name="TextBox 10"/>
          <p:cNvSpPr txBox="1"/>
          <p:nvPr/>
        </p:nvSpPr>
        <p:spPr>
          <a:xfrm>
            <a:off x="2430679" y="5524500"/>
            <a:ext cx="340158" cy="461665"/>
          </a:xfrm>
          <a:prstGeom prst="rect">
            <a:avLst/>
          </a:prstGeom>
          <a:noFill/>
        </p:spPr>
        <p:txBody>
          <a:bodyPr wrap="none" rtlCol="0">
            <a:spAutoFit/>
          </a:bodyPr>
          <a:lstStyle/>
          <a:p>
            <a:r>
              <a:rPr lang="en-US" sz="2400" dirty="0">
                <a:solidFill>
                  <a:schemeClr val="bg1"/>
                </a:solidFill>
              </a:rPr>
              <a:t>5</a:t>
            </a:r>
          </a:p>
        </p:txBody>
      </p:sp>
    </p:spTree>
    <p:extLst>
      <p:ext uri="{BB962C8B-B14F-4D97-AF65-F5344CB8AC3E}">
        <p14:creationId xmlns:p14="http://schemas.microsoft.com/office/powerpoint/2010/main" val="9155885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8</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2540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 </a:t>
            </a:r>
            <a:r>
              <a:rPr lang="en-US" sz="4000" dirty="0" smtClean="0">
                <a:solidFill>
                  <a:schemeClr val="bg1"/>
                </a:solidFill>
              </a:rPr>
              <a:t>Exploratory Analysis</a:t>
            </a:r>
            <a:endParaRPr lang="en-US" sz="4000" dirty="0">
              <a:solidFill>
                <a:schemeClr val="bg1"/>
              </a:solidFill>
            </a:endParaRPr>
          </a:p>
        </p:txBody>
      </p:sp>
      <p:sp>
        <p:nvSpPr>
          <p:cNvPr id="3" name="TextBox 2"/>
          <p:cNvSpPr txBox="1"/>
          <p:nvPr/>
        </p:nvSpPr>
        <p:spPr>
          <a:xfrm>
            <a:off x="520700" y="1917700"/>
            <a:ext cx="11049000" cy="4247317"/>
          </a:xfrm>
          <a:prstGeom prst="rect">
            <a:avLst/>
          </a:prstGeom>
          <a:noFill/>
        </p:spPr>
        <p:txBody>
          <a:bodyPr wrap="square" rtlCol="0">
            <a:spAutoFit/>
          </a:bodyPr>
          <a:lstStyle/>
          <a:p>
            <a:pPr fontAlgn="base"/>
            <a:r>
              <a:rPr lang="en-US" dirty="0" smtClean="0">
                <a:solidFill>
                  <a:schemeClr val="bg1"/>
                </a:solidFill>
              </a:rPr>
              <a:t>The </a:t>
            </a:r>
            <a:r>
              <a:rPr lang="en-US" dirty="0">
                <a:solidFill>
                  <a:schemeClr val="bg1"/>
                </a:solidFill>
              </a:rPr>
              <a:t>purpose of exploratory analysis is to "get to know" the </a:t>
            </a:r>
            <a:r>
              <a:rPr lang="en-US" dirty="0" smtClean="0">
                <a:solidFill>
                  <a:schemeClr val="bg1"/>
                </a:solidFill>
              </a:rPr>
              <a:t>dataset.</a:t>
            </a:r>
          </a:p>
          <a:p>
            <a:pPr fontAlgn="base"/>
            <a:endParaRPr lang="en-US" dirty="0">
              <a:solidFill>
                <a:schemeClr val="bg1"/>
              </a:solidFill>
            </a:endParaRPr>
          </a:p>
          <a:p>
            <a:pPr fontAlgn="base"/>
            <a:r>
              <a:rPr lang="en-US" b="1" u="sng" dirty="0" smtClean="0">
                <a:solidFill>
                  <a:schemeClr val="bg1"/>
                </a:solidFill>
              </a:rPr>
              <a:t>Objective:</a:t>
            </a:r>
            <a:endParaRPr lang="en-US" b="1" u="sng" dirty="0">
              <a:solidFill>
                <a:schemeClr val="bg1"/>
              </a:solidFill>
            </a:endParaRPr>
          </a:p>
          <a:p>
            <a:pPr marL="742950" lvl="1" indent="-285750" fontAlgn="base">
              <a:buFont typeface="Arial" charset="0"/>
              <a:buChar char="•"/>
            </a:pPr>
            <a:r>
              <a:rPr lang="en-US" dirty="0" smtClean="0">
                <a:solidFill>
                  <a:schemeClr val="bg1"/>
                </a:solidFill>
              </a:rPr>
              <a:t>gain </a:t>
            </a:r>
            <a:r>
              <a:rPr lang="en-US" dirty="0">
                <a:solidFill>
                  <a:schemeClr val="bg1"/>
                </a:solidFill>
              </a:rPr>
              <a:t>valuable hints for Data </a:t>
            </a:r>
            <a:r>
              <a:rPr lang="en-US" dirty="0" smtClean="0">
                <a:solidFill>
                  <a:schemeClr val="bg1"/>
                </a:solidFill>
              </a:rPr>
              <a:t>Cleaning</a:t>
            </a:r>
            <a:endParaRPr lang="en-US" dirty="0">
              <a:solidFill>
                <a:schemeClr val="bg1"/>
              </a:solidFill>
            </a:endParaRPr>
          </a:p>
          <a:p>
            <a:pPr marL="742950" lvl="1" indent="-285750" fontAlgn="base">
              <a:buFont typeface="Arial" charset="0"/>
              <a:buChar char="•"/>
            </a:pPr>
            <a:r>
              <a:rPr lang="en-US" dirty="0" smtClean="0">
                <a:solidFill>
                  <a:schemeClr val="bg1"/>
                </a:solidFill>
              </a:rPr>
              <a:t>think </a:t>
            </a:r>
            <a:r>
              <a:rPr lang="en-US" dirty="0">
                <a:solidFill>
                  <a:schemeClr val="bg1"/>
                </a:solidFill>
              </a:rPr>
              <a:t>of ideas for Feature </a:t>
            </a:r>
            <a:r>
              <a:rPr lang="en-US" dirty="0" smtClean="0">
                <a:solidFill>
                  <a:schemeClr val="bg1"/>
                </a:solidFill>
              </a:rPr>
              <a:t>Engineering</a:t>
            </a:r>
            <a:endParaRPr lang="en-US" dirty="0">
              <a:solidFill>
                <a:schemeClr val="bg1"/>
              </a:solidFill>
            </a:endParaRPr>
          </a:p>
          <a:p>
            <a:pPr marL="742950" lvl="1" indent="-285750" fontAlgn="base">
              <a:buFont typeface="Arial" charset="0"/>
              <a:buChar char="•"/>
            </a:pPr>
            <a:r>
              <a:rPr lang="en-US" dirty="0" smtClean="0">
                <a:solidFill>
                  <a:schemeClr val="bg1"/>
                </a:solidFill>
              </a:rPr>
              <a:t>get </a:t>
            </a:r>
            <a:r>
              <a:rPr lang="en-US" dirty="0">
                <a:solidFill>
                  <a:schemeClr val="bg1"/>
                </a:solidFill>
              </a:rPr>
              <a:t>a "feel" for </a:t>
            </a:r>
            <a:r>
              <a:rPr lang="en-US" dirty="0" smtClean="0">
                <a:solidFill>
                  <a:schemeClr val="bg1"/>
                </a:solidFill>
              </a:rPr>
              <a:t>the dataset</a:t>
            </a:r>
          </a:p>
          <a:p>
            <a:pPr fontAlgn="base"/>
            <a:endParaRPr lang="en-US" dirty="0">
              <a:solidFill>
                <a:schemeClr val="bg1"/>
              </a:solidFill>
            </a:endParaRPr>
          </a:p>
          <a:p>
            <a:pPr fontAlgn="base"/>
            <a:r>
              <a:rPr lang="en-US" b="1" u="sng" dirty="0" smtClean="0">
                <a:solidFill>
                  <a:schemeClr val="bg1"/>
                </a:solidFill>
              </a:rPr>
              <a:t>Guidelines:</a:t>
            </a:r>
          </a:p>
          <a:p>
            <a:pPr marL="742950" lvl="1" indent="-285750" fontAlgn="base">
              <a:buFont typeface="Arial" charset="0"/>
              <a:buChar char="•"/>
            </a:pPr>
            <a:r>
              <a:rPr lang="en-US" dirty="0" smtClean="0">
                <a:solidFill>
                  <a:schemeClr val="bg1"/>
                </a:solidFill>
              </a:rPr>
              <a:t>Distributions of numeric features: plot distributions to identify outliers, binary features, potential measurement error</a:t>
            </a:r>
          </a:p>
          <a:p>
            <a:pPr marL="742950" lvl="1" indent="-285750" fontAlgn="base">
              <a:buFont typeface="Arial" charset="0"/>
              <a:buChar char="•"/>
            </a:pPr>
            <a:r>
              <a:rPr lang="en-US" dirty="0" smtClean="0">
                <a:solidFill>
                  <a:schemeClr val="bg1"/>
                </a:solidFill>
              </a:rPr>
              <a:t>Distributions </a:t>
            </a:r>
            <a:r>
              <a:rPr lang="en-US" dirty="0">
                <a:solidFill>
                  <a:schemeClr val="bg1"/>
                </a:solidFill>
              </a:rPr>
              <a:t>of categorical </a:t>
            </a:r>
            <a:r>
              <a:rPr lang="en-US" dirty="0" smtClean="0">
                <a:solidFill>
                  <a:schemeClr val="bg1"/>
                </a:solidFill>
              </a:rPr>
              <a:t>features: Use bar charts to look </a:t>
            </a:r>
            <a:r>
              <a:rPr lang="en-US" dirty="0">
                <a:solidFill>
                  <a:schemeClr val="bg1"/>
                </a:solidFill>
              </a:rPr>
              <a:t>out for sparse classes</a:t>
            </a:r>
          </a:p>
          <a:p>
            <a:pPr marL="742950" lvl="1" indent="-285750" fontAlgn="base">
              <a:buFont typeface="Arial" charset="0"/>
              <a:buChar char="•"/>
            </a:pPr>
            <a:r>
              <a:rPr lang="en-US" dirty="0" smtClean="0">
                <a:solidFill>
                  <a:schemeClr val="bg1"/>
                </a:solidFill>
              </a:rPr>
              <a:t>Segmentations: use box plots to observe </a:t>
            </a:r>
            <a:r>
              <a:rPr lang="en-US" dirty="0">
                <a:solidFill>
                  <a:schemeClr val="bg1"/>
                </a:solidFill>
              </a:rPr>
              <a:t>the relationship between categorical features and numeric </a:t>
            </a:r>
            <a:r>
              <a:rPr lang="en-US" dirty="0" smtClean="0">
                <a:solidFill>
                  <a:schemeClr val="bg1"/>
                </a:solidFill>
              </a:rPr>
              <a:t>features</a:t>
            </a:r>
          </a:p>
          <a:p>
            <a:pPr marL="742950" lvl="1" indent="-285750" fontAlgn="base">
              <a:buFont typeface="Arial" charset="0"/>
              <a:buChar char="•"/>
            </a:pPr>
            <a:r>
              <a:rPr lang="en-US" dirty="0" smtClean="0">
                <a:solidFill>
                  <a:schemeClr val="bg1"/>
                </a:solidFill>
              </a:rPr>
              <a:t>Correlations: </a:t>
            </a:r>
            <a:r>
              <a:rPr lang="en-US" dirty="0">
                <a:solidFill>
                  <a:schemeClr val="bg1"/>
                </a:solidFill>
              </a:rPr>
              <a:t>look at the relationships between numeric features and other numeric features.</a:t>
            </a:r>
            <a:endParaRPr lang="en-US" dirty="0" smtClean="0">
              <a:solidFill>
                <a:schemeClr val="bg1"/>
              </a:solidFill>
            </a:endParaRPr>
          </a:p>
          <a:p>
            <a:pPr fontAlgn="base"/>
            <a:endParaRPr lang="en-US" dirty="0" smtClean="0">
              <a:solidFill>
                <a:schemeClr val="bg1"/>
              </a:solidFill>
            </a:endParaRPr>
          </a:p>
          <a:p>
            <a:pPr marL="742950" lvl="1" indent="-285750" fontAlgn="base">
              <a:buFont typeface="Arial" charset="0"/>
              <a:buChar char="•"/>
            </a:pPr>
            <a:endParaRPr lang="en-US" dirty="0">
              <a:solidFill>
                <a:schemeClr val="bg1"/>
              </a:solidFill>
            </a:endParaRPr>
          </a:p>
        </p:txBody>
      </p:sp>
    </p:spTree>
    <p:extLst>
      <p:ext uri="{BB962C8B-B14F-4D97-AF65-F5344CB8AC3E}">
        <p14:creationId xmlns:p14="http://schemas.microsoft.com/office/powerpoint/2010/main" val="1305442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9</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Rectangle 5"/>
          <p:cNvSpPr/>
          <p:nvPr/>
        </p:nvSpPr>
        <p:spPr>
          <a:xfrm>
            <a:off x="-1" y="0"/>
            <a:ext cx="12192001" cy="1625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t> Data Cleaning</a:t>
            </a:r>
            <a:endParaRPr lang="en-US" sz="4000" dirty="0"/>
          </a:p>
        </p:txBody>
      </p:sp>
      <p:sp>
        <p:nvSpPr>
          <p:cNvPr id="3" name="TextBox 2"/>
          <p:cNvSpPr txBox="1"/>
          <p:nvPr/>
        </p:nvSpPr>
        <p:spPr>
          <a:xfrm>
            <a:off x="520700" y="1917700"/>
            <a:ext cx="11049000" cy="5078313"/>
          </a:xfrm>
          <a:prstGeom prst="rect">
            <a:avLst/>
          </a:prstGeom>
          <a:noFill/>
        </p:spPr>
        <p:txBody>
          <a:bodyPr wrap="square" rtlCol="0">
            <a:spAutoFit/>
          </a:bodyPr>
          <a:lstStyle/>
          <a:p>
            <a:pPr fontAlgn="base"/>
            <a:r>
              <a:rPr lang="en-US" b="1" dirty="0" smtClean="0">
                <a:solidFill>
                  <a:schemeClr val="bg1"/>
                </a:solidFill>
              </a:rPr>
              <a:t>Key Takeaway: ‘</a:t>
            </a:r>
            <a:r>
              <a:rPr lang="en-US" b="1" i="1" dirty="0" smtClean="0">
                <a:solidFill>
                  <a:schemeClr val="bg1"/>
                </a:solidFill>
              </a:rPr>
              <a:t>Better </a:t>
            </a:r>
            <a:r>
              <a:rPr lang="en-US" b="1" i="1" dirty="0">
                <a:solidFill>
                  <a:schemeClr val="bg1"/>
                </a:solidFill>
              </a:rPr>
              <a:t>data beats fancier algorithms</a:t>
            </a:r>
            <a:r>
              <a:rPr lang="en-US" b="1" i="1" dirty="0" smtClean="0">
                <a:solidFill>
                  <a:schemeClr val="bg1"/>
                </a:solidFill>
              </a:rPr>
              <a:t>.’</a:t>
            </a:r>
          </a:p>
          <a:p>
            <a:pPr fontAlgn="base"/>
            <a:endParaRPr lang="en-US" b="1" dirty="0">
              <a:solidFill>
                <a:schemeClr val="bg1"/>
              </a:solidFill>
            </a:endParaRPr>
          </a:p>
          <a:p>
            <a:pPr marL="285750" indent="-285750" fontAlgn="base">
              <a:buFont typeface="Arial" charset="0"/>
              <a:buChar char="•"/>
            </a:pPr>
            <a:r>
              <a:rPr lang="en-US" b="1" u="sng" dirty="0">
                <a:solidFill>
                  <a:schemeClr val="bg1"/>
                </a:solidFill>
              </a:rPr>
              <a:t>U</a:t>
            </a:r>
            <a:r>
              <a:rPr lang="en-US" b="1" u="sng" dirty="0" smtClean="0">
                <a:solidFill>
                  <a:schemeClr val="bg1"/>
                </a:solidFill>
              </a:rPr>
              <a:t>nwanted observations: </a:t>
            </a:r>
            <a:r>
              <a:rPr lang="en-US" dirty="0" smtClean="0">
                <a:solidFill>
                  <a:schemeClr val="bg1"/>
                </a:solidFill>
              </a:rPr>
              <a:t>remove duplicates</a:t>
            </a:r>
            <a:r>
              <a:rPr lang="en-US" dirty="0">
                <a:solidFill>
                  <a:schemeClr val="bg1"/>
                </a:solidFill>
              </a:rPr>
              <a:t> or irrelevant </a:t>
            </a:r>
            <a:r>
              <a:rPr lang="en-US" dirty="0" smtClean="0">
                <a:solidFill>
                  <a:schemeClr val="bg1"/>
                </a:solidFill>
              </a:rPr>
              <a:t>observations</a:t>
            </a:r>
          </a:p>
          <a:p>
            <a:pPr marL="285750" indent="-285750" fontAlgn="base">
              <a:buFont typeface="Arial" charset="0"/>
              <a:buChar char="•"/>
            </a:pPr>
            <a:r>
              <a:rPr lang="en-US" b="1" u="sng" dirty="0" smtClean="0">
                <a:solidFill>
                  <a:schemeClr val="bg1"/>
                </a:solidFill>
              </a:rPr>
              <a:t>Structural errors: </a:t>
            </a:r>
            <a:r>
              <a:rPr lang="en-US" dirty="0" smtClean="0">
                <a:solidFill>
                  <a:schemeClr val="bg1"/>
                </a:solidFill>
              </a:rPr>
              <a:t>fix typos, inconsistent capitalization, mislabeled </a:t>
            </a:r>
            <a:r>
              <a:rPr lang="en-US" dirty="0">
                <a:solidFill>
                  <a:schemeClr val="bg1"/>
                </a:solidFill>
              </a:rPr>
              <a:t>classes, </a:t>
            </a:r>
            <a:endParaRPr lang="en-US" dirty="0" smtClean="0">
              <a:solidFill>
                <a:schemeClr val="bg1"/>
              </a:solidFill>
            </a:endParaRPr>
          </a:p>
          <a:p>
            <a:pPr marL="285750" indent="-285750" fontAlgn="base">
              <a:buFont typeface="Arial" charset="0"/>
              <a:buChar char="•"/>
            </a:pPr>
            <a:r>
              <a:rPr lang="en-US" b="1" u="sng" dirty="0" smtClean="0">
                <a:solidFill>
                  <a:schemeClr val="bg1"/>
                </a:solidFill>
              </a:rPr>
              <a:t>Outliers: </a:t>
            </a:r>
            <a:r>
              <a:rPr lang="en-US" dirty="0" smtClean="0">
                <a:solidFill>
                  <a:schemeClr val="bg1"/>
                </a:solidFill>
              </a:rPr>
              <a:t>Outliers </a:t>
            </a:r>
            <a:r>
              <a:rPr lang="en-US" dirty="0">
                <a:solidFill>
                  <a:schemeClr val="bg1"/>
                </a:solidFill>
              </a:rPr>
              <a:t>can cause problems with certain types of models. </a:t>
            </a:r>
            <a:r>
              <a:rPr lang="en-US" dirty="0" smtClean="0">
                <a:solidFill>
                  <a:schemeClr val="bg1"/>
                </a:solidFill>
              </a:rPr>
              <a:t>you </a:t>
            </a:r>
            <a:r>
              <a:rPr lang="en-US" dirty="0">
                <a:solidFill>
                  <a:schemeClr val="bg1"/>
                </a:solidFill>
              </a:rPr>
              <a:t>must have a good reason for removing an outlier, such as suspicious measurements that are unlikely to be real data.</a:t>
            </a:r>
          </a:p>
          <a:p>
            <a:pPr marL="285750" indent="-285750" fontAlgn="base">
              <a:buFont typeface="Arial" charset="0"/>
              <a:buChar char="•"/>
            </a:pPr>
            <a:r>
              <a:rPr lang="en-US" b="1" u="sng" dirty="0">
                <a:solidFill>
                  <a:schemeClr val="bg1"/>
                </a:solidFill>
              </a:rPr>
              <a:t>Missing </a:t>
            </a:r>
            <a:r>
              <a:rPr lang="en-US" b="1" u="sng" dirty="0" smtClean="0">
                <a:solidFill>
                  <a:schemeClr val="bg1"/>
                </a:solidFill>
              </a:rPr>
              <a:t>data: </a:t>
            </a:r>
            <a:r>
              <a:rPr lang="en-US" dirty="0" smtClean="0">
                <a:solidFill>
                  <a:schemeClr val="bg1"/>
                </a:solidFill>
              </a:rPr>
              <a:t>you </a:t>
            </a:r>
            <a:r>
              <a:rPr lang="en-US" dirty="0">
                <a:solidFill>
                  <a:schemeClr val="bg1"/>
                </a:solidFill>
              </a:rPr>
              <a:t>cannot simply ignore missing values in your dataset. You must handle them in some way for the very practical reason that most algorithms do not accept missing </a:t>
            </a:r>
            <a:r>
              <a:rPr lang="en-US" dirty="0" smtClean="0">
                <a:solidFill>
                  <a:schemeClr val="bg1"/>
                </a:solidFill>
              </a:rPr>
              <a:t>values</a:t>
            </a:r>
          </a:p>
          <a:p>
            <a:pPr marL="742950" lvl="1" indent="-285750" fontAlgn="base">
              <a:buFont typeface="Arial" charset="0"/>
              <a:buChar char="•"/>
            </a:pPr>
            <a:r>
              <a:rPr lang="en-US" dirty="0">
                <a:solidFill>
                  <a:schemeClr val="bg1"/>
                </a:solidFill>
              </a:rPr>
              <a:t>Dropping missing values is sub-optimal because when you drop observations, you </a:t>
            </a:r>
            <a:r>
              <a:rPr lang="en-US" b="1" dirty="0">
                <a:solidFill>
                  <a:schemeClr val="bg1"/>
                </a:solidFill>
              </a:rPr>
              <a:t>drop information</a:t>
            </a:r>
            <a:r>
              <a:rPr lang="en-US" b="1" dirty="0" smtClean="0">
                <a:solidFill>
                  <a:schemeClr val="bg1"/>
                </a:solidFill>
              </a:rPr>
              <a:t>.</a:t>
            </a:r>
          </a:p>
          <a:p>
            <a:pPr marL="742950" lvl="1" indent="-285750" fontAlgn="base">
              <a:buFont typeface="Arial" charset="0"/>
              <a:buChar char="•"/>
            </a:pPr>
            <a:r>
              <a:rPr lang="en-US" dirty="0" smtClean="0">
                <a:solidFill>
                  <a:schemeClr val="bg1"/>
                </a:solidFill>
              </a:rPr>
              <a:t>Imputing values is suboptimal because you are not </a:t>
            </a:r>
            <a:r>
              <a:rPr lang="en-US" dirty="0">
                <a:solidFill>
                  <a:schemeClr val="bg1"/>
                </a:solidFill>
              </a:rPr>
              <a:t>adding any real information. You’re just reinforcing the patterns already provided by other features</a:t>
            </a:r>
            <a:r>
              <a:rPr lang="en-US" dirty="0" smtClean="0">
                <a:solidFill>
                  <a:schemeClr val="bg1"/>
                </a:solidFill>
              </a:rPr>
              <a:t>.</a:t>
            </a:r>
          </a:p>
          <a:p>
            <a:pPr lvl="1" fontAlgn="base"/>
            <a:r>
              <a:rPr lang="en-US" b="1" i="1" dirty="0" smtClean="0">
                <a:solidFill>
                  <a:schemeClr val="bg1"/>
                </a:solidFill>
              </a:rPr>
              <a:t>Always </a:t>
            </a:r>
            <a:r>
              <a:rPr lang="en-US" b="1" i="1" dirty="0">
                <a:solidFill>
                  <a:schemeClr val="bg1"/>
                </a:solidFill>
              </a:rPr>
              <a:t>tell your algorithm that a value was missing because </a:t>
            </a:r>
            <a:r>
              <a:rPr lang="en-US" b="1" i="1" dirty="0" err="1">
                <a:solidFill>
                  <a:schemeClr val="bg1"/>
                </a:solidFill>
              </a:rPr>
              <a:t>missingness</a:t>
            </a:r>
            <a:r>
              <a:rPr lang="en-US" b="1" i="1" dirty="0">
                <a:solidFill>
                  <a:schemeClr val="bg1"/>
                </a:solidFill>
              </a:rPr>
              <a:t> is </a:t>
            </a:r>
            <a:r>
              <a:rPr lang="en-US" b="1" i="1" dirty="0" smtClean="0">
                <a:solidFill>
                  <a:schemeClr val="bg1"/>
                </a:solidFill>
              </a:rPr>
              <a:t>informative</a:t>
            </a:r>
          </a:p>
          <a:p>
            <a:pPr marL="742950" lvl="1" indent="-285750" fontAlgn="base">
              <a:buFont typeface="Arial" charset="0"/>
              <a:buChar char="•"/>
            </a:pPr>
            <a:r>
              <a:rPr lang="en-US" dirty="0">
                <a:solidFill>
                  <a:schemeClr val="bg1"/>
                </a:solidFill>
              </a:rPr>
              <a:t>for </a:t>
            </a:r>
            <a:r>
              <a:rPr lang="en-US" i="1" dirty="0">
                <a:solidFill>
                  <a:schemeClr val="bg1"/>
                </a:solidFill>
              </a:rPr>
              <a:t>categorical</a:t>
            </a:r>
            <a:r>
              <a:rPr lang="en-US" dirty="0">
                <a:solidFill>
                  <a:schemeClr val="bg1"/>
                </a:solidFill>
              </a:rPr>
              <a:t> features is to simply label them as ’Missing</a:t>
            </a:r>
            <a:r>
              <a:rPr lang="en-US" dirty="0" smtClean="0">
                <a:solidFill>
                  <a:schemeClr val="bg1"/>
                </a:solidFill>
              </a:rPr>
              <a:t>’!</a:t>
            </a:r>
          </a:p>
          <a:p>
            <a:pPr marL="742950" lvl="1" indent="-285750" fontAlgn="base">
              <a:buFont typeface="Arial" charset="0"/>
              <a:buChar char="•"/>
            </a:pPr>
            <a:r>
              <a:rPr lang="en-US" dirty="0">
                <a:solidFill>
                  <a:schemeClr val="bg1"/>
                </a:solidFill>
              </a:rPr>
              <a:t>For missing </a:t>
            </a:r>
            <a:r>
              <a:rPr lang="en-US" i="1" dirty="0">
                <a:solidFill>
                  <a:schemeClr val="bg1"/>
                </a:solidFill>
              </a:rPr>
              <a:t>numeric</a:t>
            </a:r>
            <a:r>
              <a:rPr lang="en-US" dirty="0">
                <a:solidFill>
                  <a:schemeClr val="bg1"/>
                </a:solidFill>
              </a:rPr>
              <a:t> data, you should </a:t>
            </a:r>
            <a:r>
              <a:rPr lang="en-US" b="1" dirty="0">
                <a:solidFill>
                  <a:schemeClr val="bg1"/>
                </a:solidFill>
              </a:rPr>
              <a:t>flag and fill</a:t>
            </a:r>
            <a:r>
              <a:rPr lang="en-US" dirty="0">
                <a:solidFill>
                  <a:schemeClr val="bg1"/>
                </a:solidFill>
              </a:rPr>
              <a:t> the values.</a:t>
            </a:r>
            <a:endParaRPr lang="en-US" dirty="0" smtClean="0">
              <a:solidFill>
                <a:schemeClr val="bg1"/>
              </a:solidFill>
            </a:endParaRPr>
          </a:p>
          <a:p>
            <a:pPr marL="742950" lvl="1" indent="-285750" fontAlgn="base">
              <a:buFont typeface="Arial" charset="0"/>
              <a:buChar char="•"/>
            </a:pPr>
            <a:endParaRPr lang="en-US" dirty="0">
              <a:solidFill>
                <a:schemeClr val="bg1"/>
              </a:solidFill>
            </a:endParaRPr>
          </a:p>
          <a:p>
            <a:pPr fontAlgn="base"/>
            <a:endParaRPr lang="en-US" dirty="0">
              <a:solidFill>
                <a:schemeClr val="bg1"/>
              </a:solidFill>
            </a:endParaRPr>
          </a:p>
          <a:p>
            <a:pPr fontAlgn="base"/>
            <a:endParaRPr lang="en-US" dirty="0" smtClean="0">
              <a:solidFill>
                <a:schemeClr val="bg1"/>
              </a:solidFill>
            </a:endParaRPr>
          </a:p>
          <a:p>
            <a:pPr marL="742950" lvl="1" indent="-285750" fontAlgn="base">
              <a:buFont typeface="Arial" charset="0"/>
              <a:buChar char="•"/>
            </a:pPr>
            <a:endParaRPr lang="en-US" dirty="0">
              <a:solidFill>
                <a:schemeClr val="bg1"/>
              </a:solidFill>
            </a:endParaRPr>
          </a:p>
        </p:txBody>
      </p:sp>
    </p:spTree>
    <p:extLst>
      <p:ext uri="{BB962C8B-B14F-4D97-AF65-F5344CB8AC3E}">
        <p14:creationId xmlns:p14="http://schemas.microsoft.com/office/powerpoint/2010/main" val="878760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tf16401425</Template>
  <TotalTime>1081</TotalTime>
  <Words>622</Words>
  <Application>Microsoft Macintosh PowerPoint</Application>
  <PresentationFormat>Widescreen</PresentationFormat>
  <Paragraphs>195</Paragraphs>
  <Slides>20</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 Black</vt:lpstr>
      <vt:lpstr>Calibri</vt:lpstr>
      <vt:lpstr>Segoe UI</vt:lpstr>
      <vt:lpstr>Segoe UI Black</vt:lpstr>
      <vt:lpstr>Segoe UI Light</vt:lpstr>
      <vt:lpstr>Segoe UI Semibold</vt:lpstr>
      <vt:lpstr>Segoe UI Semilight</vt:lpstr>
      <vt:lpstr>Wingdings</vt:lpstr>
      <vt:lpstr>Arial</vt:lpstr>
      <vt:lpstr>Storybuilding Neal Creative</vt:lpstr>
      <vt:lpstr>Applied Machine Learning</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PowerPoint Presentation</vt:lpstr>
      <vt:lpstr>PowerPoint Presentation</vt:lpstr>
    </vt:vector>
  </TitlesOfParts>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dc:title>
  <dc:subject/>
  <dc:creator>Microsoft Office User</dc:creator>
  <cp:keywords/>
  <dc:description/>
  <cp:lastModifiedBy>Microsoft Office User</cp:lastModifiedBy>
  <cp:revision>35</cp:revision>
  <dcterms:created xsi:type="dcterms:W3CDTF">2017-12-04T10:54:56Z</dcterms:created>
  <dcterms:modified xsi:type="dcterms:W3CDTF">2017-12-16T08:25:32Z</dcterms:modified>
  <cp:category/>
</cp:coreProperties>
</file>